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92" r:id="rId2"/>
    <p:sldId id="300" r:id="rId3"/>
    <p:sldId id="338" r:id="rId4"/>
    <p:sldId id="331" r:id="rId5"/>
    <p:sldId id="323" r:id="rId6"/>
    <p:sldId id="332" r:id="rId7"/>
    <p:sldId id="305" r:id="rId8"/>
    <p:sldId id="314" r:id="rId9"/>
    <p:sldId id="313" r:id="rId10"/>
    <p:sldId id="333" r:id="rId11"/>
    <p:sldId id="334" r:id="rId12"/>
    <p:sldId id="335" r:id="rId13"/>
    <p:sldId id="325" r:id="rId14"/>
    <p:sldId id="326" r:id="rId15"/>
    <p:sldId id="306" r:id="rId16"/>
    <p:sldId id="324" r:id="rId17"/>
    <p:sldId id="307" r:id="rId18"/>
    <p:sldId id="320" r:id="rId19"/>
    <p:sldId id="321" r:id="rId20"/>
    <p:sldId id="327" r:id="rId21"/>
    <p:sldId id="328" r:id="rId22"/>
    <p:sldId id="329" r:id="rId23"/>
    <p:sldId id="330" r:id="rId24"/>
    <p:sldId id="318" r:id="rId25"/>
    <p:sldId id="336" r:id="rId26"/>
    <p:sldId id="339" r:id="rId27"/>
    <p:sldId id="337" r:id="rId28"/>
    <p:sldId id="341" r:id="rId29"/>
    <p:sldId id="340" r:id="rId3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7B8"/>
    <a:srgbClr val="01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94548"/>
  </p:normalViewPr>
  <p:slideViewPr>
    <p:cSldViewPr snapToGrid="0">
      <p:cViewPr varScale="1">
        <p:scale>
          <a:sx n="101" d="100"/>
          <a:sy n="101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2022: 203 </a:t>
            </a:r>
            <a:r>
              <a:rPr lang="en-US" dirty="0" err="1"/>
              <a:t>interventi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E694-2D4F-ADF8-B154C6E85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694-2D4F-ADF8-B154C6E85E0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/>
                      <a:t>Laparoscopia</a:t>
                    </a:r>
                    <a:r>
                      <a:rPr lang="en-US" baseline="0" dirty="0"/>
                      <a:t> </a:t>
                    </a:r>
                    <a:fld id="{B996004F-1AFA-B144-B6C6-A2DB014E8D3A}" type="PERCENTAGE">
                      <a:rPr lang="en-US" baseline="0" smtClean="0"/>
                      <a:pPr>
                        <a:defRPr/>
                      </a:pPr>
                      <a:t>[PERCENTUALE]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53624367640549"/>
                      <c:h val="0.165069239996796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4-2D4F-ADF8-B154C6E85E06}"/>
                </c:ext>
              </c:extLst>
            </c:dLbl>
            <c:dLbl>
              <c:idx val="1"/>
              <c:layout>
                <c:manualLayout>
                  <c:x val="0.23425842799120467"/>
                  <c:y val="0.315008373853809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Robot (11) </a:t>
                    </a:r>
                    <a:fld id="{23BF0835-82FF-584F-88B3-B512CB99EFCE}" type="PERCENTAGE">
                      <a:rPr lang="en-US" baseline="0" smtClean="0"/>
                      <a:pPr>
                        <a:defRPr/>
                      </a:pPr>
                      <a:t>[PERCENTUALE]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3043305482096"/>
                      <c:h val="0.27639556055946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94-2D4F-ADF8-B154C6E85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laparoscopia</c:v>
                </c:pt>
                <c:pt idx="1">
                  <c:v>robot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183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4-2D4F-ADF8-B154C6E85E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2023: 187 </a:t>
            </a:r>
            <a:r>
              <a:rPr lang="en-US" dirty="0" err="1"/>
              <a:t>interventi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3CF-8D48-B55C-F40181E82F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63CF-8D48-B55C-F40181E82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Laparoscopia</a:t>
                    </a:r>
                    <a:r>
                      <a:rPr lang="en-US" baseline="0" dirty="0"/>
                      <a:t> </a:t>
                    </a:r>
                    <a:fld id="{8A3E7E7E-BD2D-5441-B39E-6C072A1DD19D}" type="PERCENTAGE">
                      <a:rPr lang="en-US" baseline="0" smtClean="0"/>
                      <a:pPr>
                        <a:defRPr/>
                      </a:pPr>
                      <a:t>[PERCENTUALE]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65897731027197"/>
                      <c:h val="0.31339146346938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CF-8D48-B55C-F40181E82F85}"/>
                </c:ext>
              </c:extLst>
            </c:dLbl>
            <c:dLbl>
              <c:idx val="1"/>
              <c:layout>
                <c:manualLayout>
                  <c:x val="0.23512606746685674"/>
                  <c:y val="0.1870495704923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Robot  (23)</a:t>
                    </a:r>
                    <a:r>
                      <a:rPr lang="en-US" baseline="0" dirty="0"/>
                      <a:t> 12,3%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56002963902716"/>
                      <c:h val="0.275510876850375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3CF-8D48-B55C-F40181E82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laparoscopia</c:v>
                </c:pt>
                <c:pt idx="1">
                  <c:v>robot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160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F-8D48-B55C-F40181E82F8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2024: 74 </a:t>
            </a:r>
            <a:r>
              <a:rPr lang="en-US" dirty="0" err="1"/>
              <a:t>interventi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E26-5B49-9934-1AA0372B69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E26-5B49-9934-1AA0372B692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Laparoscopia</a:t>
                    </a:r>
                    <a:r>
                      <a:rPr lang="en-US" baseline="0" dirty="0"/>
                      <a:t> (59)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79,7%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65897731027197"/>
                      <c:h val="0.313391463469387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E26-5B49-9934-1AA0372B692A}"/>
                </c:ext>
              </c:extLst>
            </c:dLbl>
            <c:dLbl>
              <c:idx val="1"/>
              <c:layout>
                <c:manualLayout>
                  <c:x val="0.23512606746685674"/>
                  <c:y val="0.18704957049239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Robot  (15)</a:t>
                    </a:r>
                    <a:r>
                      <a:rPr lang="en-US" baseline="0" dirty="0"/>
                      <a:t> 20,3%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56002963902716"/>
                      <c:h val="0.275510876850375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E26-5B49-9934-1AA0372B6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laparoscopia</c:v>
                </c:pt>
                <c:pt idx="1">
                  <c:v>robot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6-5B49-9934-1AA0372B692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F3AA-BB6D-534B-8642-8C2D3DEECBBC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42A-39E9-F149-B38F-364CF837C3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7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B542A-39E9-F149-B38F-364CF837C32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36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B542A-39E9-F149-B38F-364CF837C32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59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B542A-39E9-F149-B38F-364CF837C32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91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06/05/24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695160" y="698400"/>
            <a:ext cx="1080144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magini2"/>
          <p:cNvPicPr/>
          <p:nvPr/>
        </p:nvPicPr>
        <p:blipFill>
          <a:blip r:embed="rId15"/>
          <a:stretch/>
        </p:blipFill>
        <p:spPr>
          <a:xfrm>
            <a:off x="55440" y="127080"/>
            <a:ext cx="594720" cy="53280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617400" y="260280"/>
            <a:ext cx="3717360" cy="43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002060"/>
                </a:solidFill>
                <a:latin typeface="Calibri"/>
                <a:ea typeface="DejaVu Sans"/>
              </a:rPr>
              <a:t>ARNAS G. Brotzu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hyperlink" Target="https://bariatrictimes.com/robotic-outcomes-revisional-metabolic-bariatric-procedur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>
            <a:extLst>
              <a:ext uri="{FF2B5EF4-FFF2-40B4-BE49-F238E27FC236}">
                <a16:creationId xmlns:a16="http://schemas.microsoft.com/office/drawing/2014/main" id="{FABA2A3B-4CBC-EFD3-C679-8BD6510D6BD3}"/>
              </a:ext>
            </a:extLst>
          </p:cNvPr>
          <p:cNvSpPr/>
          <p:nvPr/>
        </p:nvSpPr>
        <p:spPr>
          <a:xfrm>
            <a:off x="5740400" y="1214559"/>
            <a:ext cx="5918200" cy="39726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3600" b="1" strike="noStrike" spc="-1" dirty="0">
                <a:solidFill>
                  <a:srgbClr val="000090"/>
                </a:solidFill>
                <a:latin typeface="Calibri"/>
                <a:ea typeface="MS PGothic"/>
              </a:rPr>
              <a:t>L’evoluzione degli </a:t>
            </a:r>
            <a:r>
              <a:rPr lang="it-IT" sz="3600" b="1" strike="noStrike" spc="-1" dirty="0" err="1">
                <a:solidFill>
                  <a:srgbClr val="000090"/>
                </a:solidFill>
                <a:latin typeface="Calibri"/>
                <a:ea typeface="MS PGothic"/>
              </a:rPr>
              <a:t>outcomes</a:t>
            </a:r>
            <a:r>
              <a:rPr lang="it-IT" sz="3600" b="1" strike="noStrike" spc="-1" dirty="0">
                <a:solidFill>
                  <a:srgbClr val="000090"/>
                </a:solidFill>
                <a:latin typeface="Calibri"/>
                <a:ea typeface="MS PGothic"/>
              </a:rPr>
              <a:t> in chirurgia </a:t>
            </a:r>
            <a:r>
              <a:rPr lang="it-IT" sz="3600" b="1" strike="noStrike" spc="-1" dirty="0" err="1">
                <a:solidFill>
                  <a:srgbClr val="000090"/>
                </a:solidFill>
                <a:latin typeface="Calibri"/>
                <a:ea typeface="MS PGothic"/>
              </a:rPr>
              <a:t>bariatrica</a:t>
            </a:r>
            <a:r>
              <a:rPr lang="it-IT" sz="3600" b="1" strike="noStrike" spc="-1" dirty="0">
                <a:solidFill>
                  <a:srgbClr val="000090"/>
                </a:solidFill>
                <a:latin typeface="Calibri"/>
                <a:ea typeface="MS PGothic"/>
              </a:rPr>
              <a:t> robotica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3600" b="0" strike="noStrike" spc="-1" dirty="0">
              <a:solidFill>
                <a:srgbClr val="3366FF"/>
              </a:solidFill>
              <a:latin typeface="Calibri"/>
              <a:ea typeface="MS PGothic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Giovanni </a:t>
            </a:r>
            <a:r>
              <a:rPr lang="fr-FR" b="0" strike="noStrike" spc="-1" dirty="0" err="1">
                <a:solidFill>
                  <a:srgbClr val="3366FF"/>
                </a:solidFill>
                <a:latin typeface="Calibri"/>
                <a:ea typeface="MS PGothic"/>
              </a:rPr>
              <a:t>Fantola</a:t>
            </a: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, MD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SSD </a:t>
            </a:r>
            <a:r>
              <a:rPr lang="fr-FR" b="0" strike="noStrike" spc="-1" dirty="0" err="1">
                <a:solidFill>
                  <a:srgbClr val="3366FF"/>
                </a:solidFill>
                <a:latin typeface="Calibri"/>
                <a:ea typeface="MS PGothic"/>
              </a:rPr>
              <a:t>Chirurgia</a:t>
            </a: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 </a:t>
            </a:r>
            <a:r>
              <a:rPr lang="fr-FR" b="0" strike="noStrike" spc="-1" dirty="0" err="1">
                <a:solidFill>
                  <a:srgbClr val="3366FF"/>
                </a:solidFill>
                <a:latin typeface="Calibri"/>
                <a:ea typeface="MS PGothic"/>
              </a:rPr>
              <a:t>Metabolica</a:t>
            </a: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 e </a:t>
            </a:r>
            <a:r>
              <a:rPr lang="fr-FR" b="0" strike="noStrike" spc="-1" dirty="0" err="1">
                <a:solidFill>
                  <a:srgbClr val="3366FF"/>
                </a:solidFill>
                <a:latin typeface="Calibri"/>
                <a:ea typeface="MS PGothic"/>
              </a:rPr>
              <a:t>dell’Obesità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ARNAS </a:t>
            </a:r>
            <a:r>
              <a:rPr lang="fr-FR" b="0" strike="noStrike" spc="-1" dirty="0" err="1">
                <a:solidFill>
                  <a:srgbClr val="3366FF"/>
                </a:solidFill>
                <a:latin typeface="Calibri"/>
                <a:ea typeface="MS PGothic"/>
              </a:rPr>
              <a:t>G.Brotzu</a:t>
            </a:r>
            <a:endParaRPr lang="it-IT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b="0" strike="noStrike" spc="-1" dirty="0">
                <a:solidFill>
                  <a:srgbClr val="3366FF"/>
                </a:solidFill>
                <a:latin typeface="Calibri"/>
                <a:ea typeface="MS PGothic"/>
              </a:rPr>
              <a:t>Cagliari</a:t>
            </a:r>
            <a:r>
              <a:rPr lang="fr-FR" b="0" strike="noStrike" spc="-1" dirty="0">
                <a:solidFill>
                  <a:srgbClr val="FF6600"/>
                </a:solidFill>
                <a:latin typeface="Calibri"/>
                <a:ea typeface="MS PGothic"/>
              </a:rPr>
              <a:t> </a:t>
            </a:r>
            <a:endParaRPr lang="it-IT" b="0" strike="noStrike" spc="-1" dirty="0">
              <a:latin typeface="Arial"/>
            </a:endParaRPr>
          </a:p>
        </p:txBody>
      </p:sp>
      <p:pic>
        <p:nvPicPr>
          <p:cNvPr id="9" name="Immagine 8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B3ADF03-3006-51C1-F942-4C269BF4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25" y="5118068"/>
            <a:ext cx="1390617" cy="14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7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1232850" y="1167319"/>
            <a:ext cx="3114743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7°Registro IFSO 2022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 descr="Immagine che contiene testo, numero, menu&#10;&#10;Descrizione generata automaticamente">
            <a:extLst>
              <a:ext uri="{FF2B5EF4-FFF2-40B4-BE49-F238E27FC236}">
                <a16:creationId xmlns:a16="http://schemas.microsoft.com/office/drawing/2014/main" id="{BD8BAAE9-10E8-06EE-F93D-9805A41B4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17" y="931757"/>
            <a:ext cx="5558407" cy="561635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C86B99EE-1FC4-924F-2ADC-180DCB288317}"/>
              </a:ext>
            </a:extLst>
          </p:cNvPr>
          <p:cNvSpPr/>
          <p:nvPr/>
        </p:nvSpPr>
        <p:spPr>
          <a:xfrm>
            <a:off x="11205127" y="2789937"/>
            <a:ext cx="475488" cy="219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A2B89C-63D3-F058-5A97-465BB0E42D72}"/>
              </a:ext>
            </a:extLst>
          </p:cNvPr>
          <p:cNvSpPr txBox="1"/>
          <p:nvPr/>
        </p:nvSpPr>
        <p:spPr>
          <a:xfrm>
            <a:off x="1718308" y="592971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US (Michigan) 20.9%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5B336B4-C22C-417B-B983-0228796C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49" y="1852559"/>
            <a:ext cx="2496935" cy="323582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117CC865-AEDD-E797-5402-7B5B0DE81E21}"/>
              </a:ext>
            </a:extLst>
          </p:cNvPr>
          <p:cNvSpPr/>
          <p:nvPr/>
        </p:nvSpPr>
        <p:spPr>
          <a:xfrm>
            <a:off x="11205127" y="1417639"/>
            <a:ext cx="475488" cy="219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680EBB21-E756-744C-FC05-D7FCD66CA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7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1174224" y="928285"/>
            <a:ext cx="338558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8°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Registro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IFSO 2023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 descr="Immagine che contiene testo, menu, schermata&#10;&#10;Descrizione generata automaticamente">
            <a:extLst>
              <a:ext uri="{FF2B5EF4-FFF2-40B4-BE49-F238E27FC236}">
                <a16:creationId xmlns:a16="http://schemas.microsoft.com/office/drawing/2014/main" id="{F19BF558-37E4-E420-8153-4CADED50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0" y="865632"/>
            <a:ext cx="5707001" cy="58627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E71923-2278-5E37-3B74-A46B4C7D2533}"/>
              </a:ext>
            </a:extLst>
          </p:cNvPr>
          <p:cNvSpPr txBox="1"/>
          <p:nvPr/>
        </p:nvSpPr>
        <p:spPr>
          <a:xfrm>
            <a:off x="1718304" y="592971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US (Michigan) 31.6%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F461C7F-5B56-43C7-1A25-02CC46808548}"/>
              </a:ext>
            </a:extLst>
          </p:cNvPr>
          <p:cNvSpPr/>
          <p:nvPr/>
        </p:nvSpPr>
        <p:spPr>
          <a:xfrm>
            <a:off x="11289792" y="4974336"/>
            <a:ext cx="475488" cy="219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CC5FDE-D91E-51C0-9D7E-BB113DC6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04" y="1705946"/>
            <a:ext cx="2657525" cy="3750907"/>
          </a:xfrm>
          <a:prstGeom prst="rect">
            <a:avLst/>
          </a:prstGeom>
        </p:spPr>
      </p:pic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54C463ED-446F-BEC0-D4DD-79DD00267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7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520286" y="2264233"/>
            <a:ext cx="495459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Stiamo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raggiungendo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il </a:t>
            </a:r>
            <a:r>
              <a:rPr lang="fr-FR" sz="2000" b="0" i="1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breaking</a:t>
            </a:r>
            <a:r>
              <a:rPr lang="fr-FR" sz="2000" b="0" i="1" strike="noStrike" spc="-1" dirty="0">
                <a:solidFill>
                  <a:srgbClr val="000000"/>
                </a:solidFill>
                <a:latin typeface="+mj-lt"/>
                <a:ea typeface="MS PGothic"/>
              </a:rPr>
              <a:t> point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?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E71923-2278-5E37-3B74-A46B4C7D2533}"/>
              </a:ext>
            </a:extLst>
          </p:cNvPr>
          <p:cNvSpPr txBox="1"/>
          <p:nvPr/>
        </p:nvSpPr>
        <p:spPr>
          <a:xfrm>
            <a:off x="1701023" y="34290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US (Michigan) 31.6%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F20F2974-A244-681B-D0F1-B8FD0FE0342E}"/>
              </a:ext>
            </a:extLst>
          </p:cNvPr>
          <p:cNvSpPr/>
          <p:nvPr/>
        </p:nvSpPr>
        <p:spPr>
          <a:xfrm>
            <a:off x="6558121" y="1085656"/>
            <a:ext cx="49545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 err="1">
                <a:solidFill>
                  <a:schemeClr val="bg1"/>
                </a:solidFill>
                <a:latin typeface="+mj-lt"/>
                <a:ea typeface="MS PGothic"/>
              </a:rPr>
              <a:t>Curva</a:t>
            </a:r>
            <a:r>
              <a:rPr lang="fr-FR" sz="2000" b="0" strike="noStrike" spc="-1" dirty="0">
                <a:solidFill>
                  <a:schemeClr val="bg1"/>
                </a:solidFill>
                <a:latin typeface="+mj-lt"/>
                <a:ea typeface="MS PGothic"/>
              </a:rPr>
              <a:t> di Rogers:</a:t>
            </a:r>
          </a:p>
          <a:p>
            <a:pPr algn="ctr">
              <a:lnSpc>
                <a:spcPct val="100000"/>
              </a:lnSpc>
            </a:pPr>
            <a:r>
              <a:rPr lang="fr-FR" sz="2000" spc="-1" dirty="0" err="1">
                <a:solidFill>
                  <a:schemeClr val="bg1"/>
                </a:solidFill>
                <a:latin typeface="+mj-lt"/>
                <a:ea typeface="MS PGothic"/>
              </a:rPr>
              <a:t>curva</a:t>
            </a:r>
            <a:r>
              <a:rPr lang="fr-FR" sz="2000" spc="-1" dirty="0">
                <a:solidFill>
                  <a:schemeClr val="bg1"/>
                </a:solidFill>
                <a:latin typeface="+mj-lt"/>
                <a:ea typeface="MS PGothic"/>
              </a:rPr>
              <a:t> di </a:t>
            </a:r>
            <a:r>
              <a:rPr lang="fr-FR" sz="2000" spc="-1" dirty="0" err="1">
                <a:solidFill>
                  <a:schemeClr val="bg1"/>
                </a:solidFill>
                <a:latin typeface="+mj-lt"/>
                <a:ea typeface="MS PGothic"/>
              </a:rPr>
              <a:t>adozione</a:t>
            </a:r>
            <a:r>
              <a:rPr lang="fr-FR" sz="2000" spc="-1" dirty="0">
                <a:solidFill>
                  <a:schemeClr val="bg1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chemeClr val="bg1"/>
                </a:solidFill>
                <a:latin typeface="+mj-lt"/>
                <a:ea typeface="MS PGothic"/>
              </a:rPr>
              <a:t>dell’innovazione</a:t>
            </a:r>
            <a:endParaRPr lang="it-IT" sz="2800" b="0" strike="noStrike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ED093A-3396-AA4F-4369-1020F807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8" y="2102056"/>
            <a:ext cx="5258206" cy="3583618"/>
          </a:xfrm>
          <a:prstGeom prst="rect">
            <a:avLst/>
          </a:prstGeom>
        </p:spPr>
      </p:pic>
      <p:sp>
        <p:nvSpPr>
          <p:cNvPr id="2" name="CustomShape 2">
            <a:extLst>
              <a:ext uri="{FF2B5EF4-FFF2-40B4-BE49-F238E27FC236}">
                <a16:creationId xmlns:a16="http://schemas.microsoft.com/office/drawing/2014/main" id="{FB816EEE-6475-71CB-74F2-5EA6D37D8E86}"/>
              </a:ext>
            </a:extLst>
          </p:cNvPr>
          <p:cNvSpPr/>
          <p:nvPr/>
        </p:nvSpPr>
        <p:spPr>
          <a:xfrm>
            <a:off x="5515478" y="3090043"/>
            <a:ext cx="495459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 err="1">
                <a:solidFill>
                  <a:sysClr val="windowText" lastClr="000000"/>
                </a:solidFill>
                <a:ea typeface="MS PGothic"/>
              </a:rPr>
              <a:t>Crossing</a:t>
            </a:r>
            <a:r>
              <a:rPr lang="fr-FR" spc="-1" dirty="0">
                <a:solidFill>
                  <a:sysClr val="windowText" lastClr="000000"/>
                </a:solidFill>
                <a:ea typeface="MS PGothic"/>
              </a:rPr>
              <a:t> t</a:t>
            </a:r>
            <a:r>
              <a:rPr lang="fr-FR" b="0" strike="noStrike" spc="-1" dirty="0">
                <a:solidFill>
                  <a:sysClr val="windowText" lastClr="000000"/>
                </a:solidFill>
                <a:ea typeface="MS PGothic"/>
              </a:rPr>
              <a:t>he </a:t>
            </a:r>
            <a:r>
              <a:rPr lang="fr-FR" b="0" strike="noStrike" spc="-1" dirty="0" err="1">
                <a:solidFill>
                  <a:sysClr val="windowText" lastClr="000000"/>
                </a:solidFill>
                <a:ea typeface="MS PGothic"/>
              </a:rPr>
              <a:t>chasm</a:t>
            </a:r>
            <a:endParaRPr lang="it-IT" b="0" strike="noStrike" spc="-1" dirty="0">
              <a:solidFill>
                <a:sysClr val="windowText" lastClr="000000"/>
              </a:solidFill>
            </a:endParaRP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6C34A88F-B4B9-8B82-6AAF-D5148D8B3AC0}"/>
              </a:ext>
            </a:extLst>
          </p:cNvPr>
          <p:cNvSpPr/>
          <p:nvPr/>
        </p:nvSpPr>
        <p:spPr>
          <a:xfrm>
            <a:off x="7863840" y="3552706"/>
            <a:ext cx="207264" cy="456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212D282-9ABB-7050-107D-6DF545307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33130" y="1084386"/>
            <a:ext cx="495459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Il robot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è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inferiore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alla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laparoscopia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!!!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469534-7F8F-2905-A694-4FFCE78BF631}"/>
              </a:ext>
            </a:extLst>
          </p:cNvPr>
          <p:cNvSpPr txBox="1"/>
          <p:nvPr/>
        </p:nvSpPr>
        <p:spPr>
          <a:xfrm>
            <a:off x="135984" y="6458815"/>
            <a:ext cx="4225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Nationwide Readmissions Database (NRD)</a:t>
            </a:r>
            <a:r>
              <a:rPr lang="it-IT" sz="1400" dirty="0">
                <a:effectLst/>
              </a:rPr>
              <a:t> 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9D270A-213A-51FB-53EF-074C0D61352E}"/>
              </a:ext>
            </a:extLst>
          </p:cNvPr>
          <p:cNvSpPr txBox="1"/>
          <p:nvPr/>
        </p:nvSpPr>
        <p:spPr>
          <a:xfrm>
            <a:off x="905635" y="5019992"/>
            <a:ext cx="392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Approccio </a:t>
            </a:r>
            <a:r>
              <a:rPr lang="en-US" dirty="0" err="1"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obotico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Laparoscopico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dal 2010 </a:t>
            </a:r>
            <a:r>
              <a:rPr lang="en-US" dirty="0">
                <a:ea typeface="Times New Roman" panose="02020603050405020304" pitchFamily="18" charset="0"/>
              </a:rPr>
              <a:t>al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2019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D062EA-025D-19AC-B219-C2B74B824174}"/>
              </a:ext>
            </a:extLst>
          </p:cNvPr>
          <p:cNvSpPr txBox="1"/>
          <p:nvPr/>
        </p:nvSpPr>
        <p:spPr>
          <a:xfrm>
            <a:off x="6852571" y="1084386"/>
            <a:ext cx="44876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Ospedalizzazioni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1,371,778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(92.9% </a:t>
            </a:r>
            <a:r>
              <a:rPr lang="en-US" sz="1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laparoscopia</a:t>
            </a:r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- 7.1% robot)</a:t>
            </a:r>
            <a:r>
              <a:rPr lang="it-IT" sz="1400" dirty="0">
                <a:solidFill>
                  <a:schemeClr val="bg1"/>
                </a:solidFill>
                <a:effectLst/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55A406-4C63-F458-402A-2B9CADC2C780}"/>
              </a:ext>
            </a:extLst>
          </p:cNvPr>
          <p:cNvSpPr txBox="1"/>
          <p:nvPr/>
        </p:nvSpPr>
        <p:spPr>
          <a:xfrm>
            <a:off x="7512784" y="2488952"/>
            <a:ext cx="32624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Maggiori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ea typeface="Times New Roman" panose="02020603050405020304" pitchFamily="18" charset="0"/>
              </a:rPr>
              <a:t>c</a:t>
            </a:r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omplicanze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(robot)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+ 13%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(OR 1.13, 95% CI: 1.03-1.23 p = .008)</a:t>
            </a:r>
            <a:r>
              <a:rPr lang="it-IT" sz="1400" dirty="0">
                <a:solidFill>
                  <a:schemeClr val="bg1"/>
                </a:solidFill>
                <a:effectLst/>
              </a:rPr>
              <a:t>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30FB37-7662-7DD2-65FA-4E73B7B6D31C}"/>
              </a:ext>
            </a:extLst>
          </p:cNvPr>
          <p:cNvSpPr txBox="1"/>
          <p:nvPr/>
        </p:nvSpPr>
        <p:spPr>
          <a:xfrm>
            <a:off x="6626455" y="3926955"/>
            <a:ext cx="5326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Maggiori </a:t>
            </a:r>
            <a:r>
              <a:rPr lang="it-IT" u="sng" dirty="0" err="1">
                <a:solidFill>
                  <a:schemeClr val="bg1"/>
                </a:solidFill>
              </a:rPr>
              <a:t>reospedalizzazioni</a:t>
            </a:r>
            <a:r>
              <a:rPr lang="it-IT" u="sng" dirty="0">
                <a:solidFill>
                  <a:schemeClr val="bg1"/>
                </a:solidFill>
              </a:rPr>
              <a:t> (robot)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+ 10%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(OR: 1.10, 95% CI: 1.04-1.17, p = .001)</a:t>
            </a:r>
            <a:r>
              <a:rPr lang="it-IT" sz="1400" dirty="0">
                <a:solidFill>
                  <a:schemeClr val="bg1"/>
                </a:solidFill>
                <a:effectLst/>
              </a:rPr>
              <a:t>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4A785A-2817-9DE7-6932-462C5E3A4F4B}"/>
              </a:ext>
            </a:extLst>
          </p:cNvPr>
          <p:cNvSpPr txBox="1"/>
          <p:nvPr/>
        </p:nvSpPr>
        <p:spPr>
          <a:xfrm>
            <a:off x="6119707" y="5392477"/>
            <a:ext cx="609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Maggiori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(robot)</a:t>
            </a:r>
            <a:endParaRPr lang="en-US" u="sng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+ 31.1%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($15,806 vs. </a:t>
            </a:r>
            <a:r>
              <a:rPr lang="it-IT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$12,056, </a:t>
            </a:r>
            <a:r>
              <a:rPr lang="it-IT" sz="1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&lt; .001)</a:t>
            </a:r>
            <a:endParaRPr lang="it-IT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14816" y="1838008"/>
            <a:ext cx="5391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 err="1"/>
              <a:t>Klock</a:t>
            </a:r>
            <a:r>
              <a:rPr lang="it-IT" sz="1400" i="1" dirty="0"/>
              <a:t> et al.</a:t>
            </a:r>
          </a:p>
          <a:p>
            <a:pPr algn="ctr"/>
            <a:r>
              <a:rPr lang="it-IT" sz="1400" b="0" i="1" dirty="0">
                <a:effectLst/>
              </a:rPr>
              <a:t>Robotic-Assisted </a:t>
            </a:r>
            <a:r>
              <a:rPr lang="it-IT" sz="1400" b="0" i="1" dirty="0" err="1">
                <a:effectLst/>
              </a:rPr>
              <a:t>Bariatric</a:t>
            </a:r>
            <a:r>
              <a:rPr lang="it-IT" sz="1400" b="0" i="1" dirty="0">
                <a:effectLst/>
              </a:rPr>
              <a:t> Surgery </a:t>
            </a:r>
            <a:r>
              <a:rPr lang="it-IT" sz="1400" b="0" i="1" dirty="0" err="1">
                <a:effectLst/>
              </a:rPr>
              <a:t>Is</a:t>
            </a:r>
            <a:r>
              <a:rPr lang="it-IT" sz="1400" b="0" i="1" dirty="0">
                <a:effectLst/>
              </a:rPr>
              <a:t> Associated with </a:t>
            </a:r>
            <a:r>
              <a:rPr lang="it-IT" sz="1400" b="0" i="1" dirty="0" err="1">
                <a:effectLst/>
              </a:rPr>
              <a:t>Increased</a:t>
            </a:r>
            <a:r>
              <a:rPr lang="it-IT" sz="1400" b="0" i="1" dirty="0">
                <a:effectLst/>
              </a:rPr>
              <a:t> </a:t>
            </a:r>
            <a:r>
              <a:rPr lang="it-IT" sz="1400" b="0" i="1" dirty="0" err="1">
                <a:effectLst/>
              </a:rPr>
              <a:t>Postoperative</a:t>
            </a:r>
            <a:r>
              <a:rPr lang="it-IT" sz="1400" b="0" i="1" dirty="0">
                <a:effectLst/>
              </a:rPr>
              <a:t> </a:t>
            </a:r>
            <a:r>
              <a:rPr lang="it-IT" sz="1400" b="0" i="1" dirty="0" err="1">
                <a:effectLst/>
              </a:rPr>
              <a:t>Complications</a:t>
            </a:r>
            <a:r>
              <a:rPr lang="it-IT" sz="1400" b="0" i="1" dirty="0">
                <a:effectLst/>
              </a:rPr>
              <a:t> </a:t>
            </a:r>
            <a:r>
              <a:rPr lang="it-IT" sz="1400" b="0" i="1" dirty="0" err="1">
                <a:effectLst/>
              </a:rPr>
              <a:t>Compared</a:t>
            </a:r>
            <a:r>
              <a:rPr lang="it-IT" sz="1400" b="0" i="1" dirty="0">
                <a:effectLst/>
              </a:rPr>
              <a:t> to </a:t>
            </a:r>
            <a:r>
              <a:rPr lang="it-IT" sz="1400" b="0" i="1" dirty="0" err="1">
                <a:effectLst/>
              </a:rPr>
              <a:t>Laparoscopic</a:t>
            </a:r>
            <a:r>
              <a:rPr lang="it-IT" sz="1400" b="0" i="1" dirty="0">
                <a:effectLst/>
              </a:rPr>
              <a:t>: a Nationwide </a:t>
            </a:r>
            <a:r>
              <a:rPr lang="it-IT" sz="1400" b="0" i="1" dirty="0" err="1">
                <a:effectLst/>
              </a:rPr>
              <a:t>Readmissions</a:t>
            </a:r>
            <a:r>
              <a:rPr lang="it-IT" sz="1400" b="0" i="1" dirty="0">
                <a:effectLst/>
              </a:rPr>
              <a:t> Database Study</a:t>
            </a:r>
          </a:p>
          <a:p>
            <a:pPr algn="ctr"/>
            <a:r>
              <a:rPr lang="it-IT" sz="1400" i="1" dirty="0" err="1"/>
              <a:t>Obes</a:t>
            </a:r>
            <a:r>
              <a:rPr lang="it-IT" sz="1400" i="1" dirty="0"/>
              <a:t> </a:t>
            </a:r>
            <a:r>
              <a:rPr lang="it-IT" sz="1400" i="1" dirty="0" err="1"/>
              <a:t>Surg</a:t>
            </a:r>
            <a:r>
              <a:rPr lang="it-IT" sz="1400" i="1" dirty="0"/>
              <a:t> </a:t>
            </a:r>
            <a:r>
              <a:rPr lang="it-IT" sz="1400" i="1" dirty="0" err="1"/>
              <a:t>May</a:t>
            </a:r>
            <a:r>
              <a:rPr lang="it-IT" sz="1400" i="1" dirty="0"/>
              <a:t> 2023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255C0DB-1E98-585D-A4EA-F65F1461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94" y="6458814"/>
            <a:ext cx="590259" cy="3077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AEDF0A-5569-DDBD-1F9E-68756495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503" y="3206319"/>
            <a:ext cx="1003300" cy="1320800"/>
          </a:xfrm>
          <a:prstGeom prst="rect">
            <a:avLst/>
          </a:prstGeom>
        </p:spPr>
      </p:pic>
      <p:pic>
        <p:nvPicPr>
          <p:cNvPr id="12" name="Immagine 1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86961F3-ED21-5CF2-F828-66CAACED6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D9CE22A-C085-79E9-258D-E2C60DD6CFAD}"/>
              </a:ext>
            </a:extLst>
          </p:cNvPr>
          <p:cNvSpPr/>
          <p:nvPr/>
        </p:nvSpPr>
        <p:spPr>
          <a:xfrm>
            <a:off x="6095999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A4C27E-EE1F-9BAC-F808-ED06F2795A8A}"/>
              </a:ext>
            </a:extLst>
          </p:cNvPr>
          <p:cNvSpPr txBox="1"/>
          <p:nvPr/>
        </p:nvSpPr>
        <p:spPr>
          <a:xfrm>
            <a:off x="1260365" y="325652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Abbiamo sbagliato gli </a:t>
            </a:r>
            <a:r>
              <a:rPr lang="it-IT" i="1" dirty="0" err="1"/>
              <a:t>outcomes</a:t>
            </a:r>
            <a:r>
              <a:rPr lang="it-IT" dirty="0"/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ABA98-CE06-381C-FB5C-814DED09793B}"/>
              </a:ext>
            </a:extLst>
          </p:cNvPr>
          <p:cNvSpPr txBox="1"/>
          <p:nvPr/>
        </p:nvSpPr>
        <p:spPr>
          <a:xfrm>
            <a:off x="7152993" y="3244334"/>
            <a:ext cx="376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Abbiamo sbagliato l’applicazione…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E48C0486-7FAF-123C-74C6-63E79D28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82752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33130" y="1084386"/>
            <a:ext cx="495459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Abbiamo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sbagliato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l’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applicazione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469534-7F8F-2905-A694-4FFCE78BF631}"/>
              </a:ext>
            </a:extLst>
          </p:cNvPr>
          <p:cNvSpPr txBox="1"/>
          <p:nvPr/>
        </p:nvSpPr>
        <p:spPr>
          <a:xfrm>
            <a:off x="128025" y="6418677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BRO clinical database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9D270A-213A-51FB-53EF-074C0D61352E}"/>
              </a:ext>
            </a:extLst>
          </p:cNvPr>
          <p:cNvSpPr txBox="1"/>
          <p:nvPr/>
        </p:nvSpPr>
        <p:spPr>
          <a:xfrm>
            <a:off x="946907" y="4739164"/>
            <a:ext cx="392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Approccio </a:t>
            </a:r>
            <a:r>
              <a:rPr lang="en-US" dirty="0" err="1"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obotico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Laparoscopico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dal 2008 al 2022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D062EA-025D-19AC-B219-C2B74B824174}"/>
              </a:ext>
            </a:extLst>
          </p:cNvPr>
          <p:cNvSpPr txBox="1"/>
          <p:nvPr/>
        </p:nvSpPr>
        <p:spPr>
          <a:xfrm>
            <a:off x="6869364" y="1004790"/>
            <a:ext cx="448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35043 </a:t>
            </a:r>
            <a:r>
              <a:rPr lang="en-US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pazienti</a:t>
            </a:r>
            <a:endParaRPr lang="en-US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Robot 2.6% (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938 </a:t>
            </a:r>
            <a:r>
              <a:rPr lang="en-US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pazienti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801 SG; 134 RYGB; 3 SADI-S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55A406-4C63-F458-402A-2B9CADC2C780}"/>
              </a:ext>
            </a:extLst>
          </p:cNvPr>
          <p:cNvSpPr txBox="1"/>
          <p:nvPr/>
        </p:nvSpPr>
        <p:spPr>
          <a:xfrm>
            <a:off x="7253097" y="2308012"/>
            <a:ext cx="37818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Complicanze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maggiori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Clavien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&gt;</a:t>
            </a: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Nessuna differenza per RYGB+SADI-S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Maggiori complicanze per SLEEVE robotica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30FB37-7662-7DD2-65FA-4E73B7B6D31C}"/>
              </a:ext>
            </a:extLst>
          </p:cNvPr>
          <p:cNvSpPr txBox="1"/>
          <p:nvPr/>
        </p:nvSpPr>
        <p:spPr>
          <a:xfrm>
            <a:off x="6537678" y="3416941"/>
            <a:ext cx="5326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Ospedalizzazioni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Inferiore nel gruppo robot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(3.7±11.1 vs. 4.0±9.0 d,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&lt;0.001)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14816" y="1733048"/>
            <a:ext cx="5391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Caiazzo et al.</a:t>
            </a:r>
          </a:p>
          <a:p>
            <a:pPr algn="ctr"/>
            <a:r>
              <a:rPr lang="en-US" sz="1400" i="1" kern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Impact of Robotic Assistance on Complications in Bariatric Surgery at Expert Laparoscopic Surgery Centers. A Retrospective Comparative Study With Propensity Score</a:t>
            </a:r>
            <a:endParaRPr lang="it-IT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400" i="1" dirty="0"/>
              <a:t>Ann </a:t>
            </a:r>
            <a:r>
              <a:rPr lang="it-IT" sz="1400" i="1" dirty="0" err="1"/>
              <a:t>Surg</a:t>
            </a:r>
            <a:r>
              <a:rPr lang="it-IT" sz="1400" i="1" dirty="0"/>
              <a:t> </a:t>
            </a:r>
            <a:r>
              <a:rPr lang="it-IT" sz="1400" i="1" dirty="0" err="1"/>
              <a:t>Oct</a:t>
            </a:r>
            <a:r>
              <a:rPr lang="it-IT" sz="1400" i="1" dirty="0"/>
              <a:t> 2023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748E9E-037C-3CCC-4BC1-BE675D13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37" y="6429352"/>
            <a:ext cx="600718" cy="30777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F633223-ED15-A906-B8D8-618819DD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63" y="3183087"/>
            <a:ext cx="1016000" cy="14097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F1739A-8F4C-C7E2-0666-75A6863DD22A}"/>
              </a:ext>
            </a:extLst>
          </p:cNvPr>
          <p:cNvSpPr txBox="1"/>
          <p:nvPr/>
        </p:nvSpPr>
        <p:spPr>
          <a:xfrm>
            <a:off x="6242304" y="4666582"/>
            <a:ext cx="581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Non inferiorità per il Bypass gastrico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Complicanze Sleeve: robotica &gt; laparoscopica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71249-7C34-1484-1531-7FDADD859F22}"/>
              </a:ext>
            </a:extLst>
          </p:cNvPr>
          <p:cNvSpPr txBox="1"/>
          <p:nvPr/>
        </p:nvSpPr>
        <p:spPr>
          <a:xfrm>
            <a:off x="6869364" y="6033194"/>
            <a:ext cx="505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robot va bene nel bypass ma non nella sleeve</a:t>
            </a:r>
          </a:p>
        </p:txBody>
      </p:sp>
      <p:pic>
        <p:nvPicPr>
          <p:cNvPr id="8" name="Immagine 7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10A9114C-B630-065A-7113-B3791515F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090B8C-5110-C484-BC56-8464D9D1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0" y="926592"/>
            <a:ext cx="5768626" cy="15435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FE8A86-20D9-1D35-81C1-C1CCF0C5C82D}"/>
              </a:ext>
            </a:extLst>
          </p:cNvPr>
          <p:cNvSpPr txBox="1"/>
          <p:nvPr/>
        </p:nvSpPr>
        <p:spPr>
          <a:xfrm>
            <a:off x="1171559" y="3631351"/>
            <a:ext cx="3962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hlinkClick r:id="rId4" tooltip="Permanent Link to Can Robotic-assisted Surgery Improve the Outcomes of Revisional Metabolic and Bariatric Procedures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 Robotic-assisted Surgery Improve the Outcomes of Revisional Metabolic and Bariatric Procedures?</a:t>
            </a:r>
            <a:endParaRPr lang="it-IT" sz="1400" i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8B4112-38DB-7ADD-9BA8-3B34CE573EE2}"/>
              </a:ext>
            </a:extLst>
          </p:cNvPr>
          <p:cNvSpPr/>
          <p:nvPr/>
        </p:nvSpPr>
        <p:spPr>
          <a:xfrm>
            <a:off x="6108192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BDEC0D-EC69-6678-DFB6-4707F3CF7378}"/>
              </a:ext>
            </a:extLst>
          </p:cNvPr>
          <p:cNvSpPr txBox="1"/>
          <p:nvPr/>
        </p:nvSpPr>
        <p:spPr>
          <a:xfrm>
            <a:off x="2250743" y="3081528"/>
            <a:ext cx="158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El </a:t>
            </a:r>
            <a:r>
              <a:rPr lang="it-IT" sz="1400" i="1" dirty="0" err="1"/>
              <a:t>Chaar</a:t>
            </a:r>
            <a:r>
              <a:rPr lang="it-IT" sz="1400" i="1" dirty="0"/>
              <a:t>, </a:t>
            </a:r>
            <a:r>
              <a:rPr lang="it-IT" sz="1400" i="1" dirty="0" err="1"/>
              <a:t>Bauerle</a:t>
            </a:r>
            <a:endParaRPr lang="it-IT" sz="1400" i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EF0A8D3-591D-E759-B772-DB3382B64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63" y="5984524"/>
            <a:ext cx="889000" cy="4635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43F310-0432-B94F-5DFD-DC014702D6F2}"/>
              </a:ext>
            </a:extLst>
          </p:cNvPr>
          <p:cNvSpPr txBox="1"/>
          <p:nvPr/>
        </p:nvSpPr>
        <p:spPr>
          <a:xfrm>
            <a:off x="6437376" y="2096643"/>
            <a:ext cx="54132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…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believe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the use of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robotic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surgery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prove to be a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very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promising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it-IT" b="0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revisional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MBS,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potential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improve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outcomes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overcome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the technical challenges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associated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difficult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cases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surgeons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gain </a:t>
            </a:r>
            <a:r>
              <a:rPr lang="it-IT" b="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more </a:t>
            </a:r>
            <a:r>
              <a:rPr lang="it-IT" b="0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experience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become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more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efficient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robotic-assisted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surgery, </a:t>
            </a:r>
            <a:r>
              <a:rPr lang="it-IT" b="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costs </a:t>
            </a:r>
            <a:r>
              <a:rPr lang="it-IT" b="0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lang="it-IT" b="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decline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result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 a </a:t>
            </a:r>
            <a:r>
              <a:rPr lang="it-IT" b="0" i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wider</a:t>
            </a:r>
            <a:r>
              <a:rPr lang="it-IT" b="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adoption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technology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revisional</a:t>
            </a:r>
            <a:r>
              <a:rPr lang="it-IT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procedures</a:t>
            </a:r>
            <a:r>
              <a:rPr lang="it-IT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C1B090-3EBA-1B6C-CB38-8D5C5B53F344}"/>
              </a:ext>
            </a:extLst>
          </p:cNvPr>
          <p:cNvSpPr txBox="1"/>
          <p:nvPr/>
        </p:nvSpPr>
        <p:spPr>
          <a:xfrm>
            <a:off x="2330893" y="4565588"/>
            <a:ext cx="1428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14 August 2023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6EED6BF9-E664-19AD-366B-97F3157BF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9D270A-213A-51FB-53EF-074C0D61352E}"/>
              </a:ext>
            </a:extLst>
          </p:cNvPr>
          <p:cNvSpPr txBox="1"/>
          <p:nvPr/>
        </p:nvSpPr>
        <p:spPr>
          <a:xfrm>
            <a:off x="946907" y="4739164"/>
            <a:ext cx="3927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Approccio </a:t>
            </a:r>
            <a:r>
              <a:rPr lang="en-US" dirty="0" err="1"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obotico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Laparoscopico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ea typeface="Times New Roman" panose="02020603050405020304" pitchFamily="18" charset="0"/>
              </a:rPr>
              <a:t>REDO SG e REDO RYGB</a:t>
            </a:r>
          </a:p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dal 2015 al 2017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D062EA-025D-19AC-B219-C2B74B824174}"/>
              </a:ext>
            </a:extLst>
          </p:cNvPr>
          <p:cNvSpPr txBox="1"/>
          <p:nvPr/>
        </p:nvSpPr>
        <p:spPr>
          <a:xfrm>
            <a:off x="6765430" y="942439"/>
            <a:ext cx="47571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DIFFERENZA TRA SG E RYGB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17012</a:t>
            </a:r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REDO </a:t>
            </a:r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SG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(93.7% lap VS 6.3% robot)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12,442 REDO RYGB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(90.1% lap VS 9.9% robot)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55A406-4C63-F458-402A-2B9CADC2C780}"/>
              </a:ext>
            </a:extLst>
          </p:cNvPr>
          <p:cNvSpPr txBox="1"/>
          <p:nvPr/>
        </p:nvSpPr>
        <p:spPr>
          <a:xfrm>
            <a:off x="6096000" y="2417374"/>
            <a:ext cx="6096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a typeface="Times New Roman" panose="02020603050405020304" pitchFamily="18" charset="0"/>
              </a:rPr>
              <a:t>Complicanze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REDO SG robot &gt;</a:t>
            </a:r>
            <a:r>
              <a:rPr lang="it-IT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ea typeface="Times New Roman" panose="02020603050405020304" pitchFamily="18" charset="0"/>
              </a:rPr>
              <a:t>lap</a:t>
            </a:r>
            <a:endParaRPr lang="it-IT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(6.7% versus 4.5%; OR 1.51; </a:t>
            </a:r>
            <a:r>
              <a:rPr lang="it-IT" sz="1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lang="it-IT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&lt; .01)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Complicanze: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REDO RYGB robot &lt; </a:t>
            </a:r>
            <a:r>
              <a:rPr lang="it-IT" dirty="0" err="1">
                <a:solidFill>
                  <a:schemeClr val="bg1"/>
                </a:solidFill>
              </a:rPr>
              <a:t>lap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(9.3% versus 11.6%; </a:t>
            </a:r>
            <a:r>
              <a:rPr lang="it-IT" sz="1400" dirty="0" err="1">
                <a:solidFill>
                  <a:schemeClr val="bg1"/>
                </a:solidFill>
              </a:rPr>
              <a:t>adjusted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odds</a:t>
            </a:r>
            <a:r>
              <a:rPr lang="it-IT" sz="1400" dirty="0">
                <a:solidFill>
                  <a:schemeClr val="bg1"/>
                </a:solidFill>
              </a:rPr>
              <a:t> ratio .83;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.07)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14816" y="1733048"/>
            <a:ext cx="5391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Nasser et al.</a:t>
            </a:r>
          </a:p>
          <a:p>
            <a:pPr algn="ctr"/>
            <a:r>
              <a:rPr lang="it-IT" sz="1400" i="1" dirty="0">
                <a:solidFill>
                  <a:srgbClr val="212121"/>
                </a:solidFill>
                <a:effectLst/>
              </a:rPr>
              <a:t>Comparative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analysis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of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robotic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versus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laparoscopic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revisional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bariatric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surgery: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perioperative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outcomes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from the MBSAQIP database</a:t>
            </a:r>
          </a:p>
          <a:p>
            <a:pPr algn="ctr"/>
            <a:r>
              <a:rPr lang="it-IT" sz="1400" i="1" dirty="0" err="1"/>
              <a:t>SOARd</a:t>
            </a:r>
            <a:r>
              <a:rPr lang="it-IT" sz="1400" i="1" dirty="0"/>
              <a:t>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CA76D8-834F-4933-87E8-A2A27BE5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03" y="3015281"/>
            <a:ext cx="1231900" cy="1651000"/>
          </a:xfrm>
          <a:prstGeom prst="rect">
            <a:avLst/>
          </a:prstGeom>
        </p:spPr>
      </p:pic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433129" y="980758"/>
            <a:ext cx="495459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Abbiamo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sbagliato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l’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applicazione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C06E89-3050-2190-A13A-84397508C0A0}"/>
              </a:ext>
            </a:extLst>
          </p:cNvPr>
          <p:cNvSpPr txBox="1"/>
          <p:nvPr/>
        </p:nvSpPr>
        <p:spPr>
          <a:xfrm>
            <a:off x="6585220" y="4720909"/>
            <a:ext cx="532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Ospedalizzazioni: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REDO SG robot &gt; </a:t>
            </a:r>
            <a:r>
              <a:rPr lang="it-IT" dirty="0" err="1">
                <a:solidFill>
                  <a:schemeClr val="bg1"/>
                </a:solidFill>
              </a:rPr>
              <a:t>lap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REDO RYGB = </a:t>
            </a:r>
            <a:r>
              <a:rPr lang="it-IT" dirty="0" err="1">
                <a:solidFill>
                  <a:schemeClr val="bg1"/>
                </a:solidFill>
              </a:rPr>
              <a:t>lap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DD4F55-D82A-1BD3-84F4-6DD1D6B29C34}"/>
              </a:ext>
            </a:extLst>
          </p:cNvPr>
          <p:cNvSpPr txBox="1"/>
          <p:nvPr/>
        </p:nvSpPr>
        <p:spPr>
          <a:xfrm>
            <a:off x="6377937" y="6128594"/>
            <a:ext cx="56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robot va bene nella chirurgia redo per il bypass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7D9F2F4-98C2-09CB-7C36-529BD844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8" y="6471118"/>
            <a:ext cx="582645" cy="30380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827B67-9BA6-D4DE-A740-1A5A93603ACC}"/>
              </a:ext>
            </a:extLst>
          </p:cNvPr>
          <p:cNvSpPr txBox="1"/>
          <p:nvPr/>
        </p:nvSpPr>
        <p:spPr>
          <a:xfrm>
            <a:off x="214816" y="6471118"/>
            <a:ext cx="23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MBSAQIP database</a:t>
            </a:r>
            <a:endParaRPr lang="it-IT" sz="1400" dirty="0"/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7A6D68B8-905A-D8F7-0789-04F487ABE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9D270A-213A-51FB-53EF-074C0D61352E}"/>
              </a:ext>
            </a:extLst>
          </p:cNvPr>
          <p:cNvSpPr txBox="1"/>
          <p:nvPr/>
        </p:nvSpPr>
        <p:spPr>
          <a:xfrm>
            <a:off x="946906" y="5030999"/>
            <a:ext cx="392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Approccio </a:t>
            </a:r>
            <a:r>
              <a:rPr lang="en-US" dirty="0" err="1"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obotico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Laparoscopico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>
                <a:effectLst/>
                <a:ea typeface="Times New Roman" panose="02020603050405020304" pitchFamily="18" charset="0"/>
              </a:rPr>
              <a:t>dal 2015 al 2018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D062EA-025D-19AC-B219-C2B74B824174}"/>
              </a:ext>
            </a:extLst>
          </p:cNvPr>
          <p:cNvSpPr txBox="1"/>
          <p:nvPr/>
        </p:nvSpPr>
        <p:spPr>
          <a:xfrm>
            <a:off x="6599866" y="1333974"/>
            <a:ext cx="475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SG (n = 61,458) - RYGB (n = 13,576)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55A406-4C63-F458-402A-2B9CADC2C780}"/>
              </a:ext>
            </a:extLst>
          </p:cNvPr>
          <p:cNvSpPr txBox="1"/>
          <p:nvPr/>
        </p:nvSpPr>
        <p:spPr>
          <a:xfrm>
            <a:off x="6096000" y="2793545"/>
            <a:ext cx="609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chemeClr val="bg1"/>
                </a:solidFill>
                <a:ea typeface="Times New Roman" panose="02020603050405020304" pitchFamily="18" charset="0"/>
              </a:rPr>
              <a:t>Maggiori</a:t>
            </a:r>
            <a:r>
              <a:rPr lang="en-US" u="sng" dirty="0">
                <a:solidFill>
                  <a:schemeClr val="bg1"/>
                </a:solidFill>
                <a:ea typeface="Times New Roman" panose="02020603050405020304" pitchFamily="18" charset="0"/>
              </a:rPr>
              <a:t> tempi </a:t>
            </a:r>
            <a:r>
              <a:rPr lang="en-US" u="sng" dirty="0" err="1">
                <a:solidFill>
                  <a:schemeClr val="bg1"/>
                </a:solidFill>
                <a:ea typeface="Times New Roman" panose="02020603050405020304" pitchFamily="18" charset="0"/>
              </a:rPr>
              <a:t>operatori</a:t>
            </a:r>
            <a:endParaRPr lang="en-US" u="sng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SG (102.31 ± 44 vs. 75.27 ± 37; P &lt; 0.001)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RYGB (163.48 ± 65 vs. 132.87 ± 57; P &lt; 0.001)</a:t>
            </a:r>
            <a:endParaRPr lang="it-IT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30FB37-7662-7DD2-65FA-4E73B7B6D31C}"/>
              </a:ext>
            </a:extLst>
          </p:cNvPr>
          <p:cNvSpPr txBox="1"/>
          <p:nvPr/>
        </p:nvSpPr>
        <p:spPr>
          <a:xfrm>
            <a:off x="6149704" y="4086188"/>
            <a:ext cx="598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Minori trasfusioni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(0.3%vs.1.7%;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=0.001)</a:t>
            </a:r>
          </a:p>
          <a:p>
            <a:pPr algn="ctr"/>
            <a:r>
              <a:rPr lang="it-IT" u="sng" dirty="0">
                <a:solidFill>
                  <a:schemeClr val="bg1"/>
                </a:solidFill>
              </a:rPr>
              <a:t>Minore sanguinamento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(0.4%vs.1.1%;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=0.049)</a:t>
            </a:r>
          </a:p>
          <a:p>
            <a:pPr algn="ctr"/>
            <a:r>
              <a:rPr lang="it-IT" u="sng" dirty="0">
                <a:solidFill>
                  <a:schemeClr val="bg1"/>
                </a:solidFill>
              </a:rPr>
              <a:t>Minori fistole anastomotiche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(0.2%vs.0.8%; p = 0.035)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14816" y="1733048"/>
            <a:ext cx="5391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Sebastian et al.</a:t>
            </a:r>
          </a:p>
          <a:p>
            <a:pPr algn="ctr"/>
            <a:r>
              <a:rPr lang="it-IT" sz="1400" i="1" dirty="0">
                <a:solidFill>
                  <a:srgbClr val="212121"/>
                </a:solidFill>
                <a:effectLst/>
              </a:rPr>
              <a:t>Robot-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assisted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versus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laparoscopic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approach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to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concurrent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bariatric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surgery and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hiatal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hernia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repair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: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propensity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score matching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analysis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</a:t>
            </a:r>
            <a:r>
              <a:rPr lang="it-IT" sz="1400" i="1" dirty="0" err="1">
                <a:solidFill>
                  <a:srgbClr val="212121"/>
                </a:solidFill>
                <a:effectLst/>
              </a:rPr>
              <a:t>using</a:t>
            </a:r>
            <a:r>
              <a:rPr lang="it-IT" sz="1400" i="1" dirty="0">
                <a:solidFill>
                  <a:srgbClr val="212121"/>
                </a:solidFill>
                <a:effectLst/>
              </a:rPr>
              <a:t> the 2015-2018 MBSAQIP</a:t>
            </a:r>
          </a:p>
          <a:p>
            <a:pPr algn="ctr"/>
            <a:r>
              <a:rPr lang="it-IT" sz="1400" i="1" dirty="0" err="1"/>
              <a:t>Surg</a:t>
            </a:r>
            <a:r>
              <a:rPr lang="it-IT" sz="1400" i="1" dirty="0"/>
              <a:t> </a:t>
            </a:r>
            <a:r>
              <a:rPr lang="it-IT" sz="1400" i="1" dirty="0" err="1"/>
              <a:t>Endosc</a:t>
            </a:r>
            <a:r>
              <a:rPr lang="it-IT" sz="1400" i="1" dirty="0"/>
              <a:t> 2022</a:t>
            </a: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433129" y="980758"/>
            <a:ext cx="5331743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Abbiamo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sbagliato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l’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applicazione</a:t>
            </a:r>
            <a:endParaRPr lang="it-IT" sz="2800" b="0" strike="noStrike" spc="-1" dirty="0"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CDE0B1-D5A8-D952-F880-057A716F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28" y="6471118"/>
            <a:ext cx="582645" cy="3038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45C174-EF59-D7FB-458B-20174E37362E}"/>
              </a:ext>
            </a:extLst>
          </p:cNvPr>
          <p:cNvSpPr txBox="1"/>
          <p:nvPr/>
        </p:nvSpPr>
        <p:spPr>
          <a:xfrm>
            <a:off x="214816" y="6471118"/>
            <a:ext cx="23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MBSAQIP database</a:t>
            </a:r>
            <a:endParaRPr 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762B00-19EC-46CB-DA79-A5FE449E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20" y="3176523"/>
            <a:ext cx="1123037" cy="148924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972AC9-62DD-EDEB-5556-1BD18DFE24F7}"/>
              </a:ext>
            </a:extLst>
          </p:cNvPr>
          <p:cNvSpPr txBox="1"/>
          <p:nvPr/>
        </p:nvSpPr>
        <p:spPr>
          <a:xfrm>
            <a:off x="6599866" y="2043762"/>
            <a:ext cx="475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Robot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7A2328-4778-01AA-FD97-9E80F36B4647}"/>
              </a:ext>
            </a:extLst>
          </p:cNvPr>
          <p:cNvSpPr txBox="1"/>
          <p:nvPr/>
        </p:nvSpPr>
        <p:spPr>
          <a:xfrm>
            <a:off x="6377937" y="6128594"/>
            <a:ext cx="560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Il robot va bene nella chirurgia </a:t>
            </a:r>
            <a:r>
              <a:rPr lang="it-IT" dirty="0" err="1">
                <a:solidFill>
                  <a:schemeClr val="bg1"/>
                </a:solidFill>
              </a:rPr>
              <a:t>bariatrica</a:t>
            </a:r>
            <a:r>
              <a:rPr lang="it-IT" dirty="0">
                <a:solidFill>
                  <a:schemeClr val="bg1"/>
                </a:solidFill>
              </a:rPr>
              <a:t> + riparazione ernia iatale</a:t>
            </a:r>
          </a:p>
        </p:txBody>
      </p:sp>
      <p:pic>
        <p:nvPicPr>
          <p:cNvPr id="14" name="Immagine 13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37291836-A290-E7F8-406E-6B6068C91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2174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BC36BDE-FF14-2D33-79D8-5F77128A36A5}"/>
              </a:ext>
            </a:extLst>
          </p:cNvPr>
          <p:cNvSpPr txBox="1"/>
          <p:nvPr/>
        </p:nvSpPr>
        <p:spPr>
          <a:xfrm>
            <a:off x="1687565" y="414500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BJS 2024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8BAE3C-AB82-8DC8-448F-D8258852E747}"/>
              </a:ext>
            </a:extLst>
          </p:cNvPr>
          <p:cNvSpPr txBox="1"/>
          <p:nvPr/>
        </p:nvSpPr>
        <p:spPr>
          <a:xfrm>
            <a:off x="1015396" y="1360519"/>
            <a:ext cx="4178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Alla ricerca di punti di riferimento…</a:t>
            </a:r>
          </a:p>
        </p:txBody>
      </p:sp>
      <p:pic>
        <p:nvPicPr>
          <p:cNvPr id="3" name="Immagine 2" descr="Immagine che contiene testo, Carattere, linea, Blu elettrico&#10;&#10;Descrizione generata automaticamente">
            <a:extLst>
              <a:ext uri="{FF2B5EF4-FFF2-40B4-BE49-F238E27FC236}">
                <a16:creationId xmlns:a16="http://schemas.microsoft.com/office/drawing/2014/main" id="{08D2B625-3E55-6C6E-BC08-707C7089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38" y="2588887"/>
            <a:ext cx="9070471" cy="1598929"/>
          </a:xfrm>
          <a:prstGeom prst="rect">
            <a:avLst/>
          </a:prstGeom>
        </p:spPr>
      </p:pic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94ADD3E7-930A-D6CB-96AD-47EE2538C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67936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8425E4-9904-5D5D-5FDF-77F0F172813D}"/>
              </a:ext>
            </a:extLst>
          </p:cNvPr>
          <p:cNvSpPr txBox="1"/>
          <p:nvPr/>
        </p:nvSpPr>
        <p:spPr>
          <a:xfrm>
            <a:off x="1560572" y="574982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Nessun conflitto d’interesse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E8DAD79-7881-3C68-5AF4-3C2F3DE6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354323"/>
              </p:ext>
            </p:extLst>
          </p:nvPr>
        </p:nvGraphicFramePr>
        <p:xfrm>
          <a:off x="374324" y="1075038"/>
          <a:ext cx="3332704" cy="279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BB86ADE-273F-ACD0-BA51-91E356391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421375"/>
              </p:ext>
            </p:extLst>
          </p:nvPr>
        </p:nvGraphicFramePr>
        <p:xfrm>
          <a:off x="3486257" y="2060007"/>
          <a:ext cx="3818238" cy="297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7402E2C-09DE-F1A5-FD23-F3D8A7CF7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739234"/>
              </p:ext>
            </p:extLst>
          </p:nvPr>
        </p:nvGraphicFramePr>
        <p:xfrm>
          <a:off x="6963508" y="3428999"/>
          <a:ext cx="4730261" cy="32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1C2829-110C-37CC-8FE1-DB3453712B8A}"/>
              </a:ext>
            </a:extLst>
          </p:cNvPr>
          <p:cNvSpPr txBox="1"/>
          <p:nvPr/>
        </p:nvSpPr>
        <p:spPr>
          <a:xfrm>
            <a:off x="7657647" y="878016"/>
            <a:ext cx="4160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Chirurgia Metabolica e dell’Obesità ARNAS </a:t>
            </a:r>
            <a:r>
              <a:rPr lang="it-IT" dirty="0" err="1">
                <a:solidFill>
                  <a:schemeClr val="bg1"/>
                </a:solidFill>
              </a:rPr>
              <a:t>Brotzu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Bariatrica</a:t>
            </a:r>
            <a:r>
              <a:rPr lang="it-IT" dirty="0">
                <a:solidFill>
                  <a:schemeClr val="bg1"/>
                </a:solidFill>
              </a:rPr>
              <a:t> Robotica</a:t>
            </a:r>
          </a:p>
          <a:p>
            <a:r>
              <a:rPr lang="it-IT" dirty="0">
                <a:solidFill>
                  <a:schemeClr val="bg1"/>
                </a:solidFill>
              </a:rPr>
              <a:t>2022 6%</a:t>
            </a:r>
          </a:p>
          <a:p>
            <a:r>
              <a:rPr lang="it-IT" dirty="0">
                <a:solidFill>
                  <a:schemeClr val="bg1"/>
                </a:solidFill>
              </a:rPr>
              <a:t>2023 12,3%</a:t>
            </a:r>
          </a:p>
          <a:p>
            <a:r>
              <a:rPr lang="it-IT" dirty="0">
                <a:solidFill>
                  <a:schemeClr val="bg1"/>
                </a:solidFill>
              </a:rPr>
              <a:t>2024 20,3%</a:t>
            </a:r>
          </a:p>
        </p:txBody>
      </p:sp>
      <p:pic>
        <p:nvPicPr>
          <p:cNvPr id="7" name="Immagine 6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99B48EED-E8D2-B27D-E7B0-106EC07D5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2174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8BAE3C-AB82-8DC8-448F-D8258852E747}"/>
              </a:ext>
            </a:extLst>
          </p:cNvPr>
          <p:cNvSpPr txBox="1"/>
          <p:nvPr/>
        </p:nvSpPr>
        <p:spPr>
          <a:xfrm>
            <a:off x="1210469" y="1095996"/>
            <a:ext cx="339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Come valutare gli </a:t>
            </a:r>
            <a:r>
              <a:rPr lang="it-IT" dirty="0" err="1"/>
              <a:t>outcomes</a:t>
            </a:r>
            <a:r>
              <a:rPr lang="it-IT" dirty="0"/>
              <a:t>?</a:t>
            </a:r>
          </a:p>
        </p:txBody>
      </p:sp>
      <p:pic>
        <p:nvPicPr>
          <p:cNvPr id="4" name="Immagine 3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30CD9059-1B71-FD23-D19D-49596B49D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15" y="1561687"/>
            <a:ext cx="6583222" cy="11030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FA5D20-2FD7-859A-31BF-46FD14574DD6}"/>
              </a:ext>
            </a:extLst>
          </p:cNvPr>
          <p:cNvSpPr txBox="1"/>
          <p:nvPr/>
        </p:nvSpPr>
        <p:spPr>
          <a:xfrm>
            <a:off x="2953615" y="266474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Ann </a:t>
            </a:r>
            <a:r>
              <a:rPr lang="it-IT" i="1" dirty="0" err="1"/>
              <a:t>Surg</a:t>
            </a:r>
            <a:r>
              <a:rPr lang="it-IT" i="1" dirty="0"/>
              <a:t> 2019</a:t>
            </a:r>
          </a:p>
        </p:txBody>
      </p:sp>
      <p:pic>
        <p:nvPicPr>
          <p:cNvPr id="8" name="Immagine 7" descr="Immagine che contiene testo, ricevuta, schermata&#10;&#10;Descrizione generata automaticamente">
            <a:extLst>
              <a:ext uri="{FF2B5EF4-FFF2-40B4-BE49-F238E27FC236}">
                <a16:creationId xmlns:a16="http://schemas.microsoft.com/office/drawing/2014/main" id="{8572E9F3-177C-F1E6-FC0B-665BEDAB9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22" y="3080046"/>
            <a:ext cx="5394349" cy="33626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0B4692-74A8-4439-6542-9EE2E5A70CE1}"/>
              </a:ext>
            </a:extLst>
          </p:cNvPr>
          <p:cNvSpPr txBox="1"/>
          <p:nvPr/>
        </p:nvSpPr>
        <p:spPr>
          <a:xfrm>
            <a:off x="605308" y="4265616"/>
            <a:ext cx="4536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</a:rPr>
              <a:t>39,424 interventi  </a:t>
            </a:r>
          </a:p>
          <a:p>
            <a:pPr algn="ctr"/>
            <a:r>
              <a:rPr lang="it-IT" sz="1800" dirty="0">
                <a:effectLst/>
              </a:rPr>
              <a:t>19 centri ad alto volume </a:t>
            </a:r>
          </a:p>
          <a:p>
            <a:pPr algn="ctr"/>
            <a:r>
              <a:rPr lang="it-IT" sz="1800" dirty="0">
                <a:effectLst/>
              </a:rPr>
              <a:t>3 continenti</a:t>
            </a:r>
            <a:endParaRPr lang="it-IT" dirty="0"/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628DE013-B2AD-39E7-79E7-795246876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2174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8BAE3C-AB82-8DC8-448F-D8258852E747}"/>
              </a:ext>
            </a:extLst>
          </p:cNvPr>
          <p:cNvSpPr txBox="1"/>
          <p:nvPr/>
        </p:nvSpPr>
        <p:spPr>
          <a:xfrm>
            <a:off x="833948" y="3037808"/>
            <a:ext cx="42866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L’approccio robotico raggiunge gli stessi </a:t>
            </a:r>
            <a:r>
              <a:rPr lang="it-IT" i="1" dirty="0">
                <a:solidFill>
                  <a:schemeClr val="accent2"/>
                </a:solidFill>
              </a:rPr>
              <a:t>benchmark</a:t>
            </a:r>
            <a:r>
              <a:rPr lang="it-IT" dirty="0"/>
              <a:t> 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Pazienti a basso rischio (SI)</a:t>
            </a:r>
          </a:p>
          <a:p>
            <a:pPr algn="ctr"/>
            <a:r>
              <a:rPr lang="it-IT" dirty="0"/>
              <a:t>Pazienti ad alto rischio</a:t>
            </a:r>
          </a:p>
        </p:txBody>
      </p:sp>
      <p:pic>
        <p:nvPicPr>
          <p:cNvPr id="3" name="Immagine 2" descr="Immagine che contiene testo, Carattere, linea, Blu elettrico&#10;&#10;Descrizione generata automaticamente">
            <a:extLst>
              <a:ext uri="{FF2B5EF4-FFF2-40B4-BE49-F238E27FC236}">
                <a16:creationId xmlns:a16="http://schemas.microsoft.com/office/drawing/2014/main" id="{08D2B625-3E55-6C6E-BC08-707C7089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42" y="930819"/>
            <a:ext cx="5013567" cy="883784"/>
          </a:xfrm>
          <a:prstGeom prst="rect">
            <a:avLst/>
          </a:prstGeom>
        </p:spPr>
      </p:pic>
      <p:pic>
        <p:nvPicPr>
          <p:cNvPr id="4" name="Immagine 3" descr="Immagine che contiene testo, schermata, ricevuta, Carattere&#10;&#10;Descrizione generata automaticamente">
            <a:extLst>
              <a:ext uri="{FF2B5EF4-FFF2-40B4-BE49-F238E27FC236}">
                <a16:creationId xmlns:a16="http://schemas.microsoft.com/office/drawing/2014/main" id="{A44C8143-9E0B-7E6B-97C9-710F20AB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39" y="2050478"/>
            <a:ext cx="5644896" cy="40083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7BAA56-2B34-7B5B-F7F8-CEACA69CA6C5}"/>
              </a:ext>
            </a:extLst>
          </p:cNvPr>
          <p:cNvSpPr txBox="1"/>
          <p:nvPr/>
        </p:nvSpPr>
        <p:spPr>
          <a:xfrm>
            <a:off x="7583043" y="6248125"/>
            <a:ext cx="339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Bypass gastrico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8AB5EA9C-DB5A-4BA4-585F-CDB444FC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7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2174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8BAE3C-AB82-8DC8-448F-D8258852E747}"/>
              </a:ext>
            </a:extLst>
          </p:cNvPr>
          <p:cNvSpPr txBox="1"/>
          <p:nvPr/>
        </p:nvSpPr>
        <p:spPr>
          <a:xfrm>
            <a:off x="588676" y="3543038"/>
            <a:ext cx="454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L’approccio robotico raggiunge </a:t>
            </a:r>
            <a:r>
              <a:rPr lang="it-IT" i="1" dirty="0">
                <a:solidFill>
                  <a:schemeClr val="accent2"/>
                </a:solidFill>
              </a:rPr>
              <a:t>benchmark</a:t>
            </a:r>
            <a:r>
              <a:rPr lang="it-IT" dirty="0"/>
              <a:t> migliori (per i pazienti a basso rischio)</a:t>
            </a:r>
          </a:p>
        </p:txBody>
      </p:sp>
      <p:pic>
        <p:nvPicPr>
          <p:cNvPr id="3" name="Immagine 2" descr="Immagine che contiene testo, Carattere, linea, Blu elettrico&#10;&#10;Descrizione generata automaticamente">
            <a:extLst>
              <a:ext uri="{FF2B5EF4-FFF2-40B4-BE49-F238E27FC236}">
                <a16:creationId xmlns:a16="http://schemas.microsoft.com/office/drawing/2014/main" id="{08D2B625-3E55-6C6E-BC08-707C7089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42" y="930819"/>
            <a:ext cx="5013567" cy="883784"/>
          </a:xfrm>
          <a:prstGeom prst="rect">
            <a:avLst/>
          </a:prstGeom>
        </p:spPr>
      </p:pic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76CA348-38ED-7241-EB53-18BD2AD5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26" y="2110553"/>
            <a:ext cx="5644896" cy="389702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7BAA56-2B34-7B5B-F7F8-CEACA69CA6C5}"/>
              </a:ext>
            </a:extLst>
          </p:cNvPr>
          <p:cNvSpPr txBox="1"/>
          <p:nvPr/>
        </p:nvSpPr>
        <p:spPr>
          <a:xfrm>
            <a:off x="7583043" y="6248125"/>
            <a:ext cx="339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Sleeve </a:t>
            </a:r>
            <a:r>
              <a:rPr lang="it-IT" dirty="0" err="1">
                <a:solidFill>
                  <a:schemeClr val="bg1"/>
                </a:solidFill>
              </a:rPr>
              <a:t>gastrectomy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1F5C27DB-448A-7A44-EDBF-B948292AF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2174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8BAE3C-AB82-8DC8-448F-D8258852E747}"/>
              </a:ext>
            </a:extLst>
          </p:cNvPr>
          <p:cNvSpPr txBox="1"/>
          <p:nvPr/>
        </p:nvSpPr>
        <p:spPr>
          <a:xfrm>
            <a:off x="649636" y="3689970"/>
            <a:ext cx="454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L’approccio robotico raggiunge gli stessi </a:t>
            </a:r>
            <a:r>
              <a:rPr lang="it-IT" i="1" dirty="0">
                <a:solidFill>
                  <a:schemeClr val="accent2"/>
                </a:solidFill>
              </a:rPr>
              <a:t>benchmark</a:t>
            </a:r>
            <a:r>
              <a:rPr lang="it-IT" dirty="0"/>
              <a:t> anche per i learning center</a:t>
            </a:r>
          </a:p>
        </p:txBody>
      </p:sp>
      <p:pic>
        <p:nvPicPr>
          <p:cNvPr id="3" name="Immagine 2" descr="Immagine che contiene testo, Carattere, linea, Blu elettrico&#10;&#10;Descrizione generata automaticamente">
            <a:extLst>
              <a:ext uri="{FF2B5EF4-FFF2-40B4-BE49-F238E27FC236}">
                <a16:creationId xmlns:a16="http://schemas.microsoft.com/office/drawing/2014/main" id="{08D2B625-3E55-6C6E-BC08-707C7089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42" y="930819"/>
            <a:ext cx="5013567" cy="88378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D79316A-3B29-5F95-002E-270A7C17D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74601"/>
              </p:ext>
            </p:extLst>
          </p:nvPr>
        </p:nvGraphicFramePr>
        <p:xfrm>
          <a:off x="6276967" y="2148452"/>
          <a:ext cx="5726414" cy="437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364">
                  <a:extLst>
                    <a:ext uri="{9D8B030D-6E8A-4147-A177-3AD203B41FA5}">
                      <a16:colId xmlns:a16="http://schemas.microsoft.com/office/drawing/2014/main" val="726144926"/>
                    </a:ext>
                  </a:extLst>
                </a:gridCol>
                <a:gridCol w="1246146">
                  <a:extLst>
                    <a:ext uri="{9D8B030D-6E8A-4147-A177-3AD203B41FA5}">
                      <a16:colId xmlns:a16="http://schemas.microsoft.com/office/drawing/2014/main" val="4127604914"/>
                    </a:ext>
                  </a:extLst>
                </a:gridCol>
                <a:gridCol w="1160867">
                  <a:extLst>
                    <a:ext uri="{9D8B030D-6E8A-4147-A177-3AD203B41FA5}">
                      <a16:colId xmlns:a16="http://schemas.microsoft.com/office/drawing/2014/main" val="2567438276"/>
                    </a:ext>
                  </a:extLst>
                </a:gridCol>
                <a:gridCol w="165807">
                  <a:extLst>
                    <a:ext uri="{9D8B030D-6E8A-4147-A177-3AD203B41FA5}">
                      <a16:colId xmlns:a16="http://schemas.microsoft.com/office/drawing/2014/main" val="1366940279"/>
                    </a:ext>
                  </a:extLst>
                </a:gridCol>
                <a:gridCol w="1362230">
                  <a:extLst>
                    <a:ext uri="{9D8B030D-6E8A-4147-A177-3AD203B41FA5}">
                      <a16:colId xmlns:a16="http://schemas.microsoft.com/office/drawing/2014/main" val="2916435541"/>
                    </a:ext>
                  </a:extLst>
                </a:gridCol>
              </a:tblGrid>
              <a:tr h="775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Learning phase centers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Robotic RYGB Benchmark cutoffs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612721047"/>
                  </a:ext>
                </a:extLst>
              </a:tr>
              <a:tr h="524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Perioperative course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Low-Risk </a:t>
                      </a:r>
                      <a:endParaRPr lang="it-IT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N=30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High-Risk </a:t>
                      </a:r>
                      <a:endParaRPr lang="it-IT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N=66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Low-Risk</a:t>
                      </a:r>
                      <a:endParaRPr lang="it-IT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 N=895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4279596604"/>
                  </a:ext>
                </a:extLst>
              </a:tr>
              <a:tr h="578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Operation duration (minutes)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110 (100 - 140) 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140 (120 - 165)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≤ 162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765944397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Docking time (minutes)</a:t>
                      </a:r>
                      <a:r>
                        <a:rPr lang="en-GB" sz="1000" baseline="30000">
                          <a:effectLst/>
                        </a:rPr>
                        <a:t> 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18.5 (16 - 21)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≤ 17 (15 - 20)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≤ 13.5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524678011"/>
                  </a:ext>
                </a:extLst>
              </a:tr>
              <a:tr h="578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Conversion to laparoscopic or open surgery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3367762558"/>
                  </a:ext>
                </a:extLst>
              </a:tr>
              <a:tr h="775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Intra- or postoperative blood transfusions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2226750688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Hospital stay (days)</a:t>
                      </a:r>
                      <a:r>
                        <a:rPr lang="en-GB" sz="1000" baseline="30000">
                          <a:effectLst/>
                        </a:rPr>
                        <a:t> a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 (1 - 2)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 (1 - 2)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≤ 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1870009026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Readmission until 90 days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≤ 5.6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5" marR="32275" marT="0" marB="0"/>
                </a:tc>
                <a:extLst>
                  <a:ext uri="{0D108BD9-81ED-4DB2-BD59-A6C34878D82A}">
                    <a16:rowId xmlns:a16="http://schemas.microsoft.com/office/drawing/2014/main" val="1634894434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586E10F6-2D18-BC9E-4D57-2744B46B9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7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FF5FAE39-69CA-83C0-BD7D-1C4BC4FF50F6}"/>
              </a:ext>
            </a:extLst>
          </p:cNvPr>
          <p:cNvSpPr/>
          <p:nvPr/>
        </p:nvSpPr>
        <p:spPr>
          <a:xfrm>
            <a:off x="6353792" y="3117964"/>
            <a:ext cx="5188571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35,354 RYGB </a:t>
            </a:r>
            <a:r>
              <a:rPr lang="it-IT" sz="2000" spc="-1" dirty="0" err="1">
                <a:solidFill>
                  <a:schemeClr val="bg1"/>
                </a:solidFill>
                <a:ea typeface="MS PGothic"/>
              </a:rPr>
              <a:t>lap</a:t>
            </a:r>
            <a:r>
              <a:rPr lang="it-IT" sz="2000" spc="-1" dirty="0">
                <a:solidFill>
                  <a:schemeClr val="bg1"/>
                </a:solidFill>
                <a:ea typeface="MS PGothic"/>
              </a:rPr>
              <a:t> versus 2896 RYGB robot</a:t>
            </a: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79,7171 SG </a:t>
            </a:r>
            <a:r>
              <a:rPr lang="it-IT" sz="2000" spc="-1" dirty="0" err="1">
                <a:solidFill>
                  <a:schemeClr val="bg1"/>
                </a:solidFill>
                <a:ea typeface="MS PGothic"/>
              </a:rPr>
              <a:t>lap</a:t>
            </a:r>
            <a:r>
              <a:rPr lang="it-IT" sz="2000" spc="-1" dirty="0">
                <a:solidFill>
                  <a:schemeClr val="bg1"/>
                </a:solidFill>
                <a:ea typeface="MS PGothic"/>
              </a:rPr>
              <a:t> versus 5449 SG robot</a:t>
            </a: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21257 (17%) e 11,322 (9%) fellow/</a:t>
            </a:r>
            <a:r>
              <a:rPr lang="it-IT" sz="2000" spc="-1" dirty="0" err="1">
                <a:solidFill>
                  <a:schemeClr val="bg1"/>
                </a:solidFill>
                <a:ea typeface="MS PGothic"/>
              </a:rPr>
              <a:t>resident</a:t>
            </a: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Con la laparoscopia la presenza di fellow è indipendentemente associata a complicanze  </a:t>
            </a: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Con il robot non ci sono differenze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87C33E-561F-2E51-CF4B-2D89ED5377AE}"/>
              </a:ext>
            </a:extLst>
          </p:cNvPr>
          <p:cNvSpPr txBox="1"/>
          <p:nvPr/>
        </p:nvSpPr>
        <p:spPr>
          <a:xfrm>
            <a:off x="649636" y="3689970"/>
            <a:ext cx="4544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NUOVO </a:t>
            </a:r>
            <a:r>
              <a:rPr lang="it-IT" i="1" dirty="0"/>
              <a:t>OUTCOME</a:t>
            </a:r>
          </a:p>
          <a:p>
            <a:pPr algn="ctr"/>
            <a:r>
              <a:rPr lang="it-IT" dirty="0"/>
              <a:t>La velocità e la sicurezza </a:t>
            </a:r>
          </a:p>
          <a:p>
            <a:pPr algn="ctr"/>
            <a:r>
              <a:rPr lang="it-IT" dirty="0"/>
              <a:t>nella fase di apprendimento chirurgico</a:t>
            </a:r>
          </a:p>
        </p:txBody>
      </p:sp>
      <p:pic>
        <p:nvPicPr>
          <p:cNvPr id="6" name="Immagine 5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727BD535-B613-2A5E-B2CC-B85DF278D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93" y="990676"/>
            <a:ext cx="5376919" cy="10142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BAE493-0661-3621-84A7-C5B62E73594B}"/>
              </a:ext>
            </a:extLst>
          </p:cNvPr>
          <p:cNvSpPr txBox="1"/>
          <p:nvPr/>
        </p:nvSpPr>
        <p:spPr>
          <a:xfrm>
            <a:off x="5945181" y="22528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spc="-1" dirty="0">
                <a:solidFill>
                  <a:schemeClr val="bg1"/>
                </a:solidFill>
                <a:ea typeface="MS PGothic"/>
              </a:rPr>
              <a:t>SURG ENDOSC 2019</a:t>
            </a:r>
          </a:p>
        </p:txBody>
      </p:sp>
      <p:pic>
        <p:nvPicPr>
          <p:cNvPr id="4" name="Immagine 3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A525AAEA-8A7B-E6CE-AA9C-9AF4FB9DE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6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FF5FAE39-69CA-83C0-BD7D-1C4BC4FF50F6}"/>
              </a:ext>
            </a:extLst>
          </p:cNvPr>
          <p:cNvSpPr/>
          <p:nvPr/>
        </p:nvSpPr>
        <p:spPr>
          <a:xfrm>
            <a:off x="6065503" y="3213643"/>
            <a:ext cx="625451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114 RRYGB versus 108 LRYGB</a:t>
            </a: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RRYGB vs LRYGB</a:t>
            </a: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OT (116.9 vs. 128.9 min, </a:t>
            </a:r>
            <a:r>
              <a:rPr lang="it-IT" sz="2000" spc="-1" dirty="0" err="1">
                <a:solidFill>
                  <a:schemeClr val="bg1"/>
                </a:solidFill>
                <a:ea typeface="MS PGothic"/>
              </a:rPr>
              <a:t>respectively</a:t>
            </a:r>
            <a:r>
              <a:rPr lang="it-IT" sz="2000" spc="-1" dirty="0">
                <a:solidFill>
                  <a:schemeClr val="bg1"/>
                </a:solidFill>
                <a:ea typeface="MS PGothic"/>
              </a:rPr>
              <a:t>), </a:t>
            </a: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Complicanze (4.4 vs. 12.0%, </a:t>
            </a:r>
            <a:r>
              <a:rPr lang="it-IT" sz="2000" spc="-1" dirty="0" err="1">
                <a:solidFill>
                  <a:schemeClr val="bg1"/>
                </a:solidFill>
                <a:ea typeface="MS PGothic"/>
              </a:rPr>
              <a:t>Clavien</a:t>
            </a:r>
            <a:r>
              <a:rPr lang="it-IT" sz="2000" spc="-1" dirty="0">
                <a:solidFill>
                  <a:schemeClr val="bg1"/>
                </a:solidFill>
                <a:ea typeface="MS PGothic"/>
              </a:rPr>
              <a:t> II-V)</a:t>
            </a: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it-IT" sz="2000" spc="-1" dirty="0">
                <a:solidFill>
                  <a:schemeClr val="bg1"/>
                </a:solidFill>
                <a:ea typeface="MS PGothic"/>
              </a:rPr>
              <a:t>Apprendimento più rapido e risultati in fase di apprendimento migliori</a:t>
            </a: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ea typeface="MS PGothic"/>
            </a:endParaRPr>
          </a:p>
        </p:txBody>
      </p:sp>
      <p:pic>
        <p:nvPicPr>
          <p:cNvPr id="8" name="Immagine 7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46C2225E-B0CF-1004-3B2B-62DAF2F1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36" y="962486"/>
            <a:ext cx="5583434" cy="11581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A02232-E887-F53B-7F64-7C4E7BF2823A}"/>
              </a:ext>
            </a:extLst>
          </p:cNvPr>
          <p:cNvSpPr txBox="1"/>
          <p:nvPr/>
        </p:nvSpPr>
        <p:spPr>
          <a:xfrm>
            <a:off x="6096000" y="2240190"/>
            <a:ext cx="622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spc="-1" dirty="0">
                <a:solidFill>
                  <a:schemeClr val="bg1"/>
                </a:solidFill>
                <a:ea typeface="MS PGothic"/>
              </a:rPr>
              <a:t>OBES SURG 2020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D3BF23-D89C-F5B5-9012-5A8F3059D7C0}"/>
              </a:ext>
            </a:extLst>
          </p:cNvPr>
          <p:cNvSpPr txBox="1"/>
          <p:nvPr/>
        </p:nvSpPr>
        <p:spPr>
          <a:xfrm>
            <a:off x="649636" y="3689970"/>
            <a:ext cx="4544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NUOVO </a:t>
            </a:r>
            <a:r>
              <a:rPr lang="it-IT" i="1" dirty="0"/>
              <a:t>OUTCOME</a:t>
            </a:r>
          </a:p>
          <a:p>
            <a:pPr algn="ctr"/>
            <a:r>
              <a:rPr lang="it-IT" dirty="0"/>
              <a:t>La velocità e la sicurezza </a:t>
            </a:r>
          </a:p>
          <a:p>
            <a:pPr algn="ctr"/>
            <a:r>
              <a:rPr lang="it-IT" dirty="0"/>
              <a:t>nella fase di apprendimento chirurgico</a:t>
            </a:r>
          </a:p>
        </p:txBody>
      </p:sp>
      <p:pic>
        <p:nvPicPr>
          <p:cNvPr id="3" name="Immagine 2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9920C03B-B0D4-88B5-81EA-643B4B52E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3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6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87C33E-561F-2E51-CF4B-2D89ED5377AE}"/>
              </a:ext>
            </a:extLst>
          </p:cNvPr>
          <p:cNvSpPr txBox="1"/>
          <p:nvPr/>
        </p:nvSpPr>
        <p:spPr>
          <a:xfrm>
            <a:off x="649636" y="3689970"/>
            <a:ext cx="454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NUOVO </a:t>
            </a:r>
            <a:r>
              <a:rPr lang="it-IT" i="1" dirty="0"/>
              <a:t>OUTCOME</a:t>
            </a:r>
          </a:p>
          <a:p>
            <a:pPr algn="ctr"/>
            <a:r>
              <a:rPr lang="it-IT" dirty="0"/>
              <a:t>L’ergonomia del chirurgo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DD145C-75DD-AD84-54D7-921A0997199C}"/>
              </a:ext>
            </a:extLst>
          </p:cNvPr>
          <p:cNvSpPr txBox="1"/>
          <p:nvPr/>
        </p:nvSpPr>
        <p:spPr>
          <a:xfrm>
            <a:off x="6327345" y="980118"/>
            <a:ext cx="5864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The </a:t>
            </a:r>
            <a:r>
              <a:rPr lang="it-IT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prevalence</a:t>
            </a:r>
            <a:r>
              <a:rPr lang="it-IT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of </a:t>
            </a:r>
            <a:r>
              <a:rPr lang="it-IT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musculoskeletal</a:t>
            </a:r>
            <a:r>
              <a:rPr lang="it-IT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injuries</a:t>
            </a:r>
            <a:r>
              <a:rPr lang="it-IT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in </a:t>
            </a:r>
            <a:r>
              <a:rPr lang="it-IT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bariatric</a:t>
            </a:r>
            <a:r>
              <a:rPr lang="it-IT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surgeons</a:t>
            </a:r>
            <a:endParaRPr lang="it-IT" i="0" dirty="0">
              <a:solidFill>
                <a:srgbClr val="FFFFFF"/>
              </a:solidFill>
              <a:effectLst/>
              <a:latin typeface="Merriweather Sans" pitchFamily="2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628BF1-FD8D-0DC1-6491-5AD17DAE427B}"/>
              </a:ext>
            </a:extLst>
          </p:cNvPr>
          <p:cNvSpPr txBox="1"/>
          <p:nvPr/>
        </p:nvSpPr>
        <p:spPr>
          <a:xfrm>
            <a:off x="6108763" y="1911623"/>
            <a:ext cx="59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SURG ENDOSC 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2DAF51-1303-71D5-2603-6E262340BE45}"/>
              </a:ext>
            </a:extLst>
          </p:cNvPr>
          <p:cNvSpPr txBox="1"/>
          <p:nvPr/>
        </p:nvSpPr>
        <p:spPr>
          <a:xfrm>
            <a:off x="6108763" y="3689970"/>
            <a:ext cx="5961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I danni muscoloscheletrici e il dolore (spalle e schiena per la laparoscopia e collo per la chirurgia open e robotica) sono presenti nel 66% dei chirurghi e compromettono la performance del loro lavoro 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3FF0100-D85A-74C8-ABDC-D92ACC1F3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6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DD145C-75DD-AD84-54D7-921A0997199C}"/>
              </a:ext>
            </a:extLst>
          </p:cNvPr>
          <p:cNvSpPr txBox="1"/>
          <p:nvPr/>
        </p:nvSpPr>
        <p:spPr>
          <a:xfrm>
            <a:off x="6327345" y="980118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Bariatric</a:t>
            </a:r>
            <a:r>
              <a:rPr lang="it-IT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Surgeon</a:t>
            </a:r>
            <a:r>
              <a:rPr lang="it-IT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Ergonomics</a:t>
            </a:r>
            <a:r>
              <a:rPr lang="it-IT" b="0" i="0" dirty="0">
                <a:solidFill>
                  <a:srgbClr val="FFFFFF"/>
                </a:solidFill>
                <a:effectLst/>
                <a:latin typeface="Helvetica" pitchFamily="2" charset="0"/>
              </a:rPr>
              <a:t>: A </a:t>
            </a:r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Comparison</a:t>
            </a:r>
            <a:r>
              <a:rPr lang="it-IT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Laparoscopy</a:t>
            </a:r>
            <a:r>
              <a:rPr lang="it-IT" b="0" i="0" dirty="0">
                <a:solidFill>
                  <a:srgbClr val="FFFFFF"/>
                </a:solidFill>
                <a:effectLst/>
                <a:latin typeface="Helvetica" pitchFamily="2" charset="0"/>
              </a:rPr>
              <a:t> and </a:t>
            </a:r>
            <a:r>
              <a:rPr lang="it-IT" b="0" i="0" dirty="0" err="1">
                <a:solidFill>
                  <a:srgbClr val="FFFFFF"/>
                </a:solidFill>
                <a:effectLst/>
                <a:latin typeface="Helvetica" pitchFamily="2" charset="0"/>
              </a:rPr>
              <a:t>Robotics</a:t>
            </a:r>
            <a:endParaRPr lang="it-IT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628BF1-FD8D-0DC1-6491-5AD17DAE427B}"/>
              </a:ext>
            </a:extLst>
          </p:cNvPr>
          <p:cNvSpPr txBox="1"/>
          <p:nvPr/>
        </p:nvSpPr>
        <p:spPr>
          <a:xfrm>
            <a:off x="6108763" y="1911623"/>
            <a:ext cx="59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solidFill>
                  <a:srgbClr val="FFFFFF"/>
                </a:solidFill>
                <a:latin typeface="Helvetica" pitchFamily="2" charset="0"/>
              </a:rPr>
              <a:t>J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Helvetica" pitchFamily="2" charset="0"/>
              </a:rPr>
              <a:t>Surg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Res 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2DAF51-1303-71D5-2603-6E262340BE45}"/>
              </a:ext>
            </a:extLst>
          </p:cNvPr>
          <p:cNvSpPr txBox="1"/>
          <p:nvPr/>
        </p:nvSpPr>
        <p:spPr>
          <a:xfrm>
            <a:off x="6108763" y="3551470"/>
            <a:ext cx="5961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Migliori risultati in termini di: 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Stress chirurgico (spalle e collo)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5D07F-10F0-7AFD-EACC-08A6E28547EB}"/>
              </a:ext>
            </a:extLst>
          </p:cNvPr>
          <p:cNvSpPr txBox="1"/>
          <p:nvPr/>
        </p:nvSpPr>
        <p:spPr>
          <a:xfrm>
            <a:off x="649636" y="3689970"/>
            <a:ext cx="454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NUOVO </a:t>
            </a:r>
            <a:r>
              <a:rPr lang="it-IT" i="1" dirty="0"/>
              <a:t>OUTCOME</a:t>
            </a:r>
          </a:p>
          <a:p>
            <a:pPr algn="ctr"/>
            <a:r>
              <a:rPr lang="it-IT" dirty="0"/>
              <a:t>L’ergonomia del chirurgo</a:t>
            </a:r>
          </a:p>
        </p:txBody>
      </p:sp>
      <p:pic>
        <p:nvPicPr>
          <p:cNvPr id="3" name="Immagine 2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E73E21CF-3428-A5A1-67C6-F597C87E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6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2DAF51-1303-71D5-2603-6E262340BE45}"/>
              </a:ext>
            </a:extLst>
          </p:cNvPr>
          <p:cNvSpPr txBox="1"/>
          <p:nvPr/>
        </p:nvSpPr>
        <p:spPr>
          <a:xfrm>
            <a:off x="6155969" y="3228305"/>
            <a:ext cx="5961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La </a:t>
            </a:r>
            <a:r>
              <a:rPr lang="it-IT" i="1" dirty="0">
                <a:solidFill>
                  <a:srgbClr val="FFFFFF"/>
                </a:solidFill>
                <a:latin typeface="Helvetica" pitchFamily="2" charset="0"/>
              </a:rPr>
              <a:t>SOLO SURGERY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per la gastrectomia robotica ha migliori risultati rispetto 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alla gastrectomia laparoscopica (non </a:t>
            </a:r>
            <a:r>
              <a:rPr lang="it-IT" i="1" dirty="0">
                <a:solidFill>
                  <a:srgbClr val="FFFFFF"/>
                </a:solidFill>
                <a:latin typeface="Helvetica" pitchFamily="2" charset="0"/>
              </a:rPr>
              <a:t>solo surgery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)</a:t>
            </a:r>
          </a:p>
          <a:p>
            <a:pPr algn="ctr"/>
            <a:endParaRPr lang="it-IT" dirty="0">
              <a:solidFill>
                <a:srgbClr val="FFFFFF"/>
              </a:solidFill>
              <a:latin typeface="Helvetica" pitchFamily="2" charset="0"/>
            </a:endParaRP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Tempi operatori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Anemizzazione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Ospedalizzazione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Complicanze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85D07F-10F0-7AFD-EACC-08A6E28547EB}"/>
              </a:ext>
            </a:extLst>
          </p:cNvPr>
          <p:cNvSpPr txBox="1"/>
          <p:nvPr/>
        </p:nvSpPr>
        <p:spPr>
          <a:xfrm>
            <a:off x="649636" y="3689970"/>
            <a:ext cx="454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NUOVO </a:t>
            </a:r>
            <a:r>
              <a:rPr lang="it-IT" i="1" dirty="0"/>
              <a:t>OUTCOME</a:t>
            </a:r>
          </a:p>
          <a:p>
            <a:pPr algn="ctr"/>
            <a:r>
              <a:rPr lang="it-IT" dirty="0"/>
              <a:t>Ottimizzazione delle risorse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8E7F21-8758-D7CC-29B5-ABE6F94C2C5B}"/>
              </a:ext>
            </a:extLst>
          </p:cNvPr>
          <p:cNvSpPr txBox="1"/>
          <p:nvPr/>
        </p:nvSpPr>
        <p:spPr>
          <a:xfrm>
            <a:off x="6155969" y="897578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Solo surgery in robot-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assisted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gastrectomy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versus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laparoscopic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gastrectomy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for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gastric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cancer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: a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propensity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score-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matched</a:t>
            </a:r>
            <a:r>
              <a:rPr lang="it-IT" b="1" i="0" dirty="0">
                <a:solidFill>
                  <a:srgbClr val="FFFFFF"/>
                </a:solidFill>
                <a:effectLst/>
                <a:latin typeface="Merriweather Sans" pitchFamily="2" charset="77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Merriweather Sans" pitchFamily="2" charset="77"/>
              </a:rPr>
              <a:t>analysis</a:t>
            </a:r>
            <a:endParaRPr lang="it-IT" b="1" i="0" dirty="0">
              <a:solidFill>
                <a:srgbClr val="FFFFFF"/>
              </a:solidFill>
              <a:effectLst/>
              <a:latin typeface="Merriweather Sans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3F76B8-0F94-E9CC-85FA-7CE01A56349D}"/>
              </a:ext>
            </a:extLst>
          </p:cNvPr>
          <p:cNvSpPr txBox="1"/>
          <p:nvPr/>
        </p:nvSpPr>
        <p:spPr>
          <a:xfrm>
            <a:off x="6298319" y="2063118"/>
            <a:ext cx="59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 err="1">
                <a:solidFill>
                  <a:srgbClr val="FFFFFF"/>
                </a:solidFill>
                <a:latin typeface="Helvetica" pitchFamily="2" charset="0"/>
              </a:rPr>
              <a:t>Surg</a:t>
            </a:r>
            <a:r>
              <a:rPr lang="it-IT" i="1" dirty="0">
                <a:solidFill>
                  <a:srgbClr val="FFFFFF"/>
                </a:solidFill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FFFFFF"/>
                </a:solidFill>
                <a:latin typeface="Helvetica" pitchFamily="2" charset="0"/>
              </a:rPr>
              <a:t>Endosc</a:t>
            </a:r>
            <a:r>
              <a:rPr lang="it-IT" i="1" dirty="0">
                <a:solidFill>
                  <a:srgbClr val="FFFFFF"/>
                </a:solidFill>
                <a:latin typeface="Helvetica" pitchFamily="2" charset="0"/>
              </a:rPr>
              <a:t> 2023</a:t>
            </a:r>
          </a:p>
        </p:txBody>
      </p:sp>
      <p:pic>
        <p:nvPicPr>
          <p:cNvPr id="3" name="Immagine 2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B92996F9-AFA3-EAA2-0068-8FB6C6DD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5987416" y="694944"/>
            <a:ext cx="6204583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BE6C1B4-9262-B551-5087-0D43E524C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759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87C33E-561F-2E51-CF4B-2D89ED5377AE}"/>
              </a:ext>
            </a:extLst>
          </p:cNvPr>
          <p:cNvSpPr txBox="1"/>
          <p:nvPr/>
        </p:nvSpPr>
        <p:spPr>
          <a:xfrm>
            <a:off x="600868" y="2118167"/>
            <a:ext cx="4544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DD145C-75DD-AD84-54D7-921A0997199C}"/>
              </a:ext>
            </a:extLst>
          </p:cNvPr>
          <p:cNvSpPr txBox="1"/>
          <p:nvPr/>
        </p:nvSpPr>
        <p:spPr>
          <a:xfrm>
            <a:off x="6039080" y="980118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Gli </a:t>
            </a:r>
            <a:r>
              <a:rPr lang="it-IT" i="1" dirty="0" err="1">
                <a:solidFill>
                  <a:srgbClr val="FFFFFF"/>
                </a:solidFill>
                <a:latin typeface="Helvetica" pitchFamily="2" charset="0"/>
              </a:rPr>
              <a:t>outcomes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della chirurgia robotica dipendono dall’</a:t>
            </a:r>
            <a:r>
              <a:rPr lang="it-IT" dirty="0">
                <a:solidFill>
                  <a:srgbClr val="FFC000"/>
                </a:solidFill>
                <a:latin typeface="Helvetica" pitchFamily="2" charset="0"/>
              </a:rPr>
              <a:t>applicazione del robot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628BF1-FD8D-0DC1-6491-5AD17DAE427B}"/>
              </a:ext>
            </a:extLst>
          </p:cNvPr>
          <p:cNvSpPr txBox="1"/>
          <p:nvPr/>
        </p:nvSpPr>
        <p:spPr>
          <a:xfrm>
            <a:off x="5987415" y="2118167"/>
            <a:ext cx="6070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Il confronto degli </a:t>
            </a:r>
            <a:r>
              <a:rPr lang="it-IT" i="1" dirty="0" err="1">
                <a:solidFill>
                  <a:srgbClr val="FFFFFF"/>
                </a:solidFill>
                <a:latin typeface="Helvetica" pitchFamily="2" charset="0"/>
              </a:rPr>
              <a:t>outcomes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con la chirurgia laparoscopica può essere fatto sui corretti campi di applicazione 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- </a:t>
            </a:r>
            <a:r>
              <a:rPr lang="it-IT" dirty="0">
                <a:solidFill>
                  <a:srgbClr val="FFC000"/>
                </a:solidFill>
                <a:latin typeface="Helvetica" pitchFamily="2" charset="0"/>
              </a:rPr>
              <a:t>Chirurgia di revisione (RYGB)</a:t>
            </a:r>
          </a:p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- Correzione di </a:t>
            </a:r>
            <a:r>
              <a:rPr lang="it-IT" dirty="0">
                <a:solidFill>
                  <a:srgbClr val="FFC000"/>
                </a:solidFill>
                <a:latin typeface="Helvetica" pitchFamily="2" charset="0"/>
              </a:rPr>
              <a:t>ernia iatale 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associata a chirurgia </a:t>
            </a:r>
            <a:r>
              <a:rPr lang="it-IT" dirty="0" err="1">
                <a:solidFill>
                  <a:srgbClr val="FFFFFF"/>
                </a:solidFill>
                <a:latin typeface="Helvetica" pitchFamily="2" charset="0"/>
              </a:rPr>
              <a:t>bariatrica</a:t>
            </a:r>
            <a:endParaRPr lang="it-IT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2DAF51-1303-71D5-2603-6E262340BE45}"/>
              </a:ext>
            </a:extLst>
          </p:cNvPr>
          <p:cNvSpPr txBox="1"/>
          <p:nvPr/>
        </p:nvSpPr>
        <p:spPr>
          <a:xfrm>
            <a:off x="6178446" y="4164918"/>
            <a:ext cx="5961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La velocità e la sicurezza nella fase di </a:t>
            </a:r>
            <a:r>
              <a:rPr lang="it-IT" dirty="0">
                <a:solidFill>
                  <a:srgbClr val="FFC000"/>
                </a:solidFill>
                <a:latin typeface="Helvetica" pitchFamily="2" charset="0"/>
              </a:rPr>
              <a:t>apprendimento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rendono la chirurgia robotica più </a:t>
            </a:r>
            <a:r>
              <a:rPr lang="it-IT" i="1" dirty="0">
                <a:solidFill>
                  <a:srgbClr val="FFFFFF"/>
                </a:solidFill>
                <a:latin typeface="Helvetica" pitchFamily="2" charset="0"/>
              </a:rPr>
              <a:t>democratica 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rispetto alla chirurgia laparoscopica</a:t>
            </a:r>
            <a:endParaRPr lang="it-IT" i="1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6EAA21-1BD3-0BFD-8F29-AD72BF11992B}"/>
              </a:ext>
            </a:extLst>
          </p:cNvPr>
          <p:cNvSpPr txBox="1"/>
          <p:nvPr/>
        </p:nvSpPr>
        <p:spPr>
          <a:xfrm>
            <a:off x="6181343" y="5701391"/>
            <a:ext cx="596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L’</a:t>
            </a:r>
            <a:r>
              <a:rPr lang="it-IT" dirty="0">
                <a:solidFill>
                  <a:srgbClr val="FFC000"/>
                </a:solidFill>
                <a:latin typeface="Helvetica" pitchFamily="2" charset="0"/>
              </a:rPr>
              <a:t>ergonomia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della chirurgia robotica la rende meno impattante sul </a:t>
            </a:r>
            <a:r>
              <a:rPr lang="it-IT" i="1" dirty="0" err="1">
                <a:solidFill>
                  <a:srgbClr val="FFFFFF"/>
                </a:solidFill>
                <a:latin typeface="Helvetica" pitchFamily="2" charset="0"/>
              </a:rPr>
              <a:t>disconfort</a:t>
            </a:r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 del chirurgo</a:t>
            </a:r>
            <a:endParaRPr lang="it-IT" i="1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A2A1BB-3771-1DA3-FE4A-853EF9F03371}"/>
              </a:ext>
            </a:extLst>
          </p:cNvPr>
          <p:cNvSpPr txBox="1"/>
          <p:nvPr/>
        </p:nvSpPr>
        <p:spPr>
          <a:xfrm>
            <a:off x="600868" y="3451929"/>
            <a:ext cx="4544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L’identificazione e la valutazione degli </a:t>
            </a:r>
            <a:r>
              <a:rPr lang="it-IT" i="1" dirty="0" err="1"/>
              <a:t>outcomes</a:t>
            </a:r>
            <a:r>
              <a:rPr lang="it-IT" dirty="0"/>
              <a:t> non possono prescindere dal confronto con la laparoscopia</a:t>
            </a:r>
          </a:p>
        </p:txBody>
      </p:sp>
      <p:pic>
        <p:nvPicPr>
          <p:cNvPr id="10" name="Immagine 9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E0F028A-49BC-A075-EE15-32F84FC2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C76906-ACAA-CB86-39E4-96A2E94A7DCD}"/>
              </a:ext>
            </a:extLst>
          </p:cNvPr>
          <p:cNvSpPr txBox="1"/>
          <p:nvPr/>
        </p:nvSpPr>
        <p:spPr>
          <a:xfrm>
            <a:off x="7537151" y="1154667"/>
            <a:ext cx="30700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Tempo operatorio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Conversioni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Complicanze intraoperatorie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Complicanze postoperatorie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Ospedalizzazione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Re-ospedalizzazioni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Costi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8E228B-31ED-BA7C-B9F9-0B64D9F89AE9}"/>
              </a:ext>
            </a:extLst>
          </p:cNvPr>
          <p:cNvSpPr txBox="1"/>
          <p:nvPr/>
        </p:nvSpPr>
        <p:spPr>
          <a:xfrm>
            <a:off x="1548384" y="34381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= Risultati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051907-0AEA-79BA-B92D-39BCA0C2E0A8}"/>
              </a:ext>
            </a:extLst>
          </p:cNvPr>
          <p:cNvSpPr txBox="1"/>
          <p:nvPr/>
        </p:nvSpPr>
        <p:spPr>
          <a:xfrm>
            <a:off x="7537151" y="5668327"/>
            <a:ext cx="36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Confronto con GOLD STANDARD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Laparoscopia</a:t>
            </a:r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AAFE349D-0F46-1674-443E-BB42D513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EB8F87-27D8-F050-510A-B0AC0D87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243" y="3712127"/>
            <a:ext cx="2317215" cy="21964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C76906-ACAA-CB86-39E4-96A2E94A7DCD}"/>
              </a:ext>
            </a:extLst>
          </p:cNvPr>
          <p:cNvSpPr txBox="1"/>
          <p:nvPr/>
        </p:nvSpPr>
        <p:spPr>
          <a:xfrm>
            <a:off x="8893746" y="60710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Bimby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89FB38-882E-F799-43C8-059B3148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28" y="1194863"/>
            <a:ext cx="2347104" cy="145369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B4CE87-65A7-A92D-1DE4-3E8A12FACA5B}"/>
              </a:ext>
            </a:extLst>
          </p:cNvPr>
          <p:cNvSpPr txBox="1"/>
          <p:nvPr/>
        </p:nvSpPr>
        <p:spPr>
          <a:xfrm>
            <a:off x="7890719" y="2841786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Paul </a:t>
            </a:r>
            <a:r>
              <a:rPr lang="it-IT" i="1" dirty="0" err="1">
                <a:solidFill>
                  <a:schemeClr val="bg1"/>
                </a:solidFill>
              </a:rPr>
              <a:t>Bocuse</a:t>
            </a:r>
            <a:r>
              <a:rPr lang="it-IT" i="1" dirty="0">
                <a:solidFill>
                  <a:schemeClr val="bg1"/>
                </a:solidFill>
              </a:rPr>
              <a:t> (1926-2018)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DC32B8-E745-611A-C184-4C57488E1DFD}"/>
              </a:ext>
            </a:extLst>
          </p:cNvPr>
          <p:cNvSpPr txBox="1"/>
          <p:nvPr/>
        </p:nvSpPr>
        <p:spPr>
          <a:xfrm>
            <a:off x="1657542" y="3527461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cosa serve la tecnologia?</a:t>
            </a:r>
          </a:p>
        </p:txBody>
      </p:sp>
      <p:pic>
        <p:nvPicPr>
          <p:cNvPr id="5" name="Immagine 4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D89531A5-9827-883A-7745-6CA2716B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B080A71-BC95-5244-5D19-AF2202589D00}"/>
              </a:ext>
            </a:extLst>
          </p:cNvPr>
          <p:cNvSpPr/>
          <p:nvPr/>
        </p:nvSpPr>
        <p:spPr>
          <a:xfrm>
            <a:off x="6096000" y="694943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6E84FD3-EC90-5C47-A9BF-521FE079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790" y="1037968"/>
            <a:ext cx="2196157" cy="14481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DB42E4-A745-DA7E-2F3F-589E4CF1F7F3}"/>
              </a:ext>
            </a:extLst>
          </p:cNvPr>
          <p:cNvSpPr txBox="1"/>
          <p:nvPr/>
        </p:nvSpPr>
        <p:spPr>
          <a:xfrm>
            <a:off x="8138205" y="6304704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Robot Da Vinci (1995-….)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C29DD8-6407-92CB-A0F9-0B3813051E16}"/>
              </a:ext>
            </a:extLst>
          </p:cNvPr>
          <p:cNvSpPr txBox="1"/>
          <p:nvPr/>
        </p:nvSpPr>
        <p:spPr>
          <a:xfrm>
            <a:off x="6470795" y="2659907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Thomas </a:t>
            </a:r>
            <a:r>
              <a:rPr lang="it-IT" sz="1400" i="1" dirty="0" err="1">
                <a:solidFill>
                  <a:schemeClr val="bg1"/>
                </a:solidFill>
              </a:rPr>
              <a:t>Starlz</a:t>
            </a:r>
            <a:r>
              <a:rPr lang="it-IT" sz="1400" i="1" dirty="0">
                <a:solidFill>
                  <a:schemeClr val="bg1"/>
                </a:solidFill>
              </a:rPr>
              <a:t> (1926-2017)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19BC65-DADE-77FC-0AC2-9F2A95C1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604" y="993463"/>
            <a:ext cx="1950403" cy="14926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4A4041-5EBB-CB59-07B1-4AF634C2E34C}"/>
              </a:ext>
            </a:extLst>
          </p:cNvPr>
          <p:cNvSpPr txBox="1"/>
          <p:nvPr/>
        </p:nvSpPr>
        <p:spPr>
          <a:xfrm>
            <a:off x="9809604" y="2690684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Erich </a:t>
            </a:r>
            <a:r>
              <a:rPr lang="it-IT" sz="1400" i="1" dirty="0" err="1">
                <a:solidFill>
                  <a:schemeClr val="bg1"/>
                </a:solidFill>
              </a:rPr>
              <a:t>Muhe</a:t>
            </a:r>
            <a:r>
              <a:rPr lang="it-IT" sz="1400" i="1" dirty="0">
                <a:solidFill>
                  <a:schemeClr val="bg1"/>
                </a:solidFill>
              </a:rPr>
              <a:t> (1938-2005)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9267E65-3760-72D1-CBD0-0A2EE76B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934" y="3953446"/>
            <a:ext cx="1475312" cy="223657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43AEEC-CE7B-CEBC-4BA9-E6E4A5F44365}"/>
              </a:ext>
            </a:extLst>
          </p:cNvPr>
          <p:cNvSpPr txBox="1"/>
          <p:nvPr/>
        </p:nvSpPr>
        <p:spPr>
          <a:xfrm>
            <a:off x="1186249" y="3453305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Il robot deve essere considerato </a:t>
            </a:r>
          </a:p>
          <a:p>
            <a:pPr algn="ctr"/>
            <a:r>
              <a:rPr lang="it-IT" dirty="0"/>
              <a:t>un’evoluzione della laparoscopia (?)</a:t>
            </a:r>
          </a:p>
        </p:txBody>
      </p:sp>
      <p:pic>
        <p:nvPicPr>
          <p:cNvPr id="9" name="Immagine 8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4B92AE5D-CC6B-1464-8CA0-CBC811CA9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D9CE22A-C085-79E9-258D-E2C60DD6CFAD}"/>
              </a:ext>
            </a:extLst>
          </p:cNvPr>
          <p:cNvSpPr/>
          <p:nvPr/>
        </p:nvSpPr>
        <p:spPr>
          <a:xfrm>
            <a:off x="6095999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ABA98-CE06-381C-FB5C-814DED09793B}"/>
              </a:ext>
            </a:extLst>
          </p:cNvPr>
          <p:cNvSpPr txBox="1"/>
          <p:nvPr/>
        </p:nvSpPr>
        <p:spPr>
          <a:xfrm>
            <a:off x="6583680" y="3308757"/>
            <a:ext cx="534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 storia ci dice che la laparoscopia ha sostituito la chirurgia open  in maniera repentina e drastica  </a:t>
            </a:r>
          </a:p>
        </p:txBody>
      </p:sp>
      <p:pic>
        <p:nvPicPr>
          <p:cNvPr id="6" name="Immagine 5" descr="Immagine che contiene testo, linea, Carattere, schermata&#10;&#10;Descrizione generata automaticamente">
            <a:extLst>
              <a:ext uri="{FF2B5EF4-FFF2-40B4-BE49-F238E27FC236}">
                <a16:creationId xmlns:a16="http://schemas.microsoft.com/office/drawing/2014/main" id="{F4E87891-CE97-DF72-9D9A-D6828587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" y="1904909"/>
            <a:ext cx="5394131" cy="25481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126C24-F5EE-7A21-3BF5-093F83C44977}"/>
              </a:ext>
            </a:extLst>
          </p:cNvPr>
          <p:cNvSpPr txBox="1"/>
          <p:nvPr/>
        </p:nvSpPr>
        <p:spPr>
          <a:xfrm>
            <a:off x="2025251" y="5509069"/>
            <a:ext cx="1869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Dati MBSAQIP</a:t>
            </a:r>
          </a:p>
        </p:txBody>
      </p:sp>
      <p:pic>
        <p:nvPicPr>
          <p:cNvPr id="5" name="Immagine 4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B99D51E9-038D-B00D-1224-B26894C1D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D9CE22A-C085-79E9-258D-E2C60DD6CFAD}"/>
              </a:ext>
            </a:extLst>
          </p:cNvPr>
          <p:cNvSpPr/>
          <p:nvPr/>
        </p:nvSpPr>
        <p:spPr>
          <a:xfrm>
            <a:off x="6095999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A4C27E-EE1F-9BAC-F808-ED06F2795A8A}"/>
              </a:ext>
            </a:extLst>
          </p:cNvPr>
          <p:cNvSpPr txBox="1"/>
          <p:nvPr/>
        </p:nvSpPr>
        <p:spPr>
          <a:xfrm>
            <a:off x="1223789" y="3505307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robot sostituirà la laparoscopia?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92C4FD-6D4B-FD34-354B-09A1FC8F3140}"/>
              </a:ext>
            </a:extLst>
          </p:cNvPr>
          <p:cNvSpPr txBox="1"/>
          <p:nvPr/>
        </p:nvSpPr>
        <p:spPr>
          <a:xfrm>
            <a:off x="7724379" y="4592942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Migliora i tempi operatori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Riduce le complicanze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Riduce il dolore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Riduce i tempi di degenza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ABA98-CE06-381C-FB5C-814DED09793B}"/>
              </a:ext>
            </a:extLst>
          </p:cNvPr>
          <p:cNvSpPr txBox="1"/>
          <p:nvPr/>
        </p:nvSpPr>
        <p:spPr>
          <a:xfrm>
            <a:off x="7782088" y="1461928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Precisione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Riduce dell’invasività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Migliora la performance  </a:t>
            </a:r>
          </a:p>
        </p:txBody>
      </p:sp>
      <p:pic>
        <p:nvPicPr>
          <p:cNvPr id="4" name="Immagine 3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A2FEFB95-F526-F539-4E24-AADB4F15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71651" y="3299418"/>
            <a:ext cx="5391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 err="1"/>
              <a:t>Bauerle</a:t>
            </a:r>
            <a:r>
              <a:rPr lang="it-IT" sz="1400" i="1" dirty="0"/>
              <a:t> et al.</a:t>
            </a:r>
          </a:p>
          <a:p>
            <a:pPr algn="ctr"/>
            <a:r>
              <a:rPr lang="it-IT" sz="1400" i="1" dirty="0">
                <a:effectLst/>
              </a:rPr>
              <a:t>Current Trends in the </a:t>
            </a:r>
            <a:r>
              <a:rPr lang="it-IT" sz="1400" i="1" dirty="0" err="1">
                <a:effectLst/>
              </a:rPr>
              <a:t>Utilization</a:t>
            </a:r>
            <a:r>
              <a:rPr lang="it-IT" sz="1400" i="1" dirty="0">
                <a:effectLst/>
              </a:rPr>
              <a:t> of a Robotic </a:t>
            </a:r>
            <a:r>
              <a:rPr lang="it-IT" sz="1400" i="1" dirty="0" err="1">
                <a:effectLst/>
              </a:rPr>
              <a:t>Approach</a:t>
            </a:r>
            <a:r>
              <a:rPr lang="it-IT" sz="1400" i="1" dirty="0">
                <a:effectLst/>
              </a:rPr>
              <a:t> in the Field of </a:t>
            </a:r>
            <a:r>
              <a:rPr lang="it-IT" sz="1400" i="1" dirty="0" err="1">
                <a:effectLst/>
              </a:rPr>
              <a:t>Bariatric</a:t>
            </a:r>
            <a:r>
              <a:rPr lang="it-IT" sz="1400" i="1" dirty="0">
                <a:effectLst/>
              </a:rPr>
              <a:t> Surgery </a:t>
            </a:r>
            <a:endParaRPr lang="it-IT" sz="1400" i="1" dirty="0"/>
          </a:p>
          <a:p>
            <a:pPr algn="ctr"/>
            <a:r>
              <a:rPr lang="it-IT" sz="1400" i="1" dirty="0" err="1"/>
              <a:t>Obes</a:t>
            </a:r>
            <a:r>
              <a:rPr lang="it-IT" sz="1400" i="1" dirty="0"/>
              <a:t> </a:t>
            </a:r>
            <a:r>
              <a:rPr lang="it-IT" sz="1400" i="1" dirty="0" err="1"/>
              <a:t>Surg</a:t>
            </a:r>
            <a:r>
              <a:rPr lang="it-IT" sz="1400" i="1" dirty="0"/>
              <a:t> 2023</a:t>
            </a: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433129" y="980758"/>
            <a:ext cx="49545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Perchè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si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sta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diffondendo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il robot in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chirurgia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bariatrica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in US?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6EBD65-ACE2-EE47-953F-7D79BC926A20}"/>
              </a:ext>
            </a:extLst>
          </p:cNvPr>
          <p:cNvSpPr txBox="1"/>
          <p:nvPr/>
        </p:nvSpPr>
        <p:spPr>
          <a:xfrm>
            <a:off x="7168403" y="5394758"/>
            <a:ext cx="4487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2015-2020</a:t>
            </a: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- RYGB da 6.8% a 16.7%</a:t>
            </a: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- SG da 6% a 17.2%</a:t>
            </a: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- </a:t>
            </a:r>
            <a:r>
              <a:rPr lang="it-IT" dirty="0" err="1">
                <a:solidFill>
                  <a:schemeClr val="bg1"/>
                </a:solidFill>
              </a:rPr>
              <a:t>Duodenal</a:t>
            </a:r>
            <a:r>
              <a:rPr lang="it-IT" dirty="0">
                <a:solidFill>
                  <a:schemeClr val="bg1"/>
                </a:solidFill>
              </a:rPr>
              <a:t> switch da 22% a 28.4%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C5DBBE8E-2E6E-276B-2DAC-88901A73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43" y="1278246"/>
            <a:ext cx="5629285" cy="38180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86E914-018B-FE51-39C2-CF409FC1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128" y="6471118"/>
            <a:ext cx="582645" cy="3038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AF906F-5FF2-B67A-5F60-E31A0799B94F}"/>
              </a:ext>
            </a:extLst>
          </p:cNvPr>
          <p:cNvSpPr txBox="1"/>
          <p:nvPr/>
        </p:nvSpPr>
        <p:spPr>
          <a:xfrm>
            <a:off x="214816" y="6471118"/>
            <a:ext cx="23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MBSAQIP database</a:t>
            </a:r>
            <a:endParaRPr lang="it-IT" sz="1400" dirty="0"/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0AAEA66D-1A54-57F6-9A1B-152788FC8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4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025526-4698-FF71-892F-3BBCD06AB3C5}"/>
              </a:ext>
            </a:extLst>
          </p:cNvPr>
          <p:cNvSpPr/>
          <p:nvPr/>
        </p:nvSpPr>
        <p:spPr>
          <a:xfrm>
            <a:off x="6096000" y="694944"/>
            <a:ext cx="6096000" cy="6163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F0BF3F-AE35-105E-2432-5EABE7E907FF}"/>
              </a:ext>
            </a:extLst>
          </p:cNvPr>
          <p:cNvSpPr txBox="1"/>
          <p:nvPr/>
        </p:nvSpPr>
        <p:spPr>
          <a:xfrm>
            <a:off x="271651" y="2307137"/>
            <a:ext cx="5391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 err="1"/>
              <a:t>Coker</a:t>
            </a:r>
            <a:r>
              <a:rPr lang="it-IT" sz="1400" i="1" dirty="0"/>
              <a:t> et al.</a:t>
            </a:r>
          </a:p>
          <a:p>
            <a:pPr algn="ctr"/>
            <a:r>
              <a:rPr lang="it-IT" sz="1400" i="1" dirty="0">
                <a:effectLst/>
              </a:rPr>
              <a:t>Do </a:t>
            </a:r>
            <a:r>
              <a:rPr lang="it-IT" sz="1400" i="1" dirty="0" err="1">
                <a:effectLst/>
              </a:rPr>
              <a:t>advances</a:t>
            </a:r>
            <a:r>
              <a:rPr lang="it-IT" sz="1400" i="1" dirty="0">
                <a:effectLst/>
              </a:rPr>
              <a:t> in </a:t>
            </a:r>
            <a:r>
              <a:rPr lang="it-IT" sz="1400" i="1" dirty="0" err="1">
                <a:effectLst/>
              </a:rPr>
              <a:t>technology</a:t>
            </a:r>
            <a:r>
              <a:rPr lang="it-IT" sz="1400" i="1" dirty="0">
                <a:effectLst/>
              </a:rPr>
              <a:t> </a:t>
            </a:r>
            <a:r>
              <a:rPr lang="it-IT" sz="1400" i="1" dirty="0" err="1">
                <a:effectLst/>
              </a:rPr>
              <a:t>translate</a:t>
            </a:r>
            <a:r>
              <a:rPr lang="it-IT" sz="1400" i="1" dirty="0">
                <a:effectLst/>
              </a:rPr>
              <a:t> to </a:t>
            </a:r>
            <a:r>
              <a:rPr lang="it-IT" sz="1400" i="1" dirty="0" err="1">
                <a:effectLst/>
              </a:rPr>
              <a:t>improved</a:t>
            </a:r>
            <a:r>
              <a:rPr lang="it-IT" sz="1400" i="1" dirty="0">
                <a:effectLst/>
              </a:rPr>
              <a:t> </a:t>
            </a:r>
            <a:r>
              <a:rPr lang="it-IT" sz="1400" i="1" dirty="0" err="1">
                <a:effectLst/>
              </a:rPr>
              <a:t>outcomes</a:t>
            </a:r>
            <a:r>
              <a:rPr lang="it-IT" sz="1400" i="1" dirty="0">
                <a:effectLst/>
              </a:rPr>
              <a:t>? </a:t>
            </a:r>
            <a:r>
              <a:rPr lang="it-IT" sz="1400" i="1" dirty="0" err="1">
                <a:effectLst/>
              </a:rPr>
              <a:t>Comparing</a:t>
            </a:r>
            <a:r>
              <a:rPr lang="it-IT" sz="1400" i="1" dirty="0">
                <a:effectLst/>
              </a:rPr>
              <a:t> </a:t>
            </a:r>
            <a:r>
              <a:rPr lang="it-IT" sz="1400" i="1" dirty="0" err="1">
                <a:effectLst/>
              </a:rPr>
              <a:t>robotic</a:t>
            </a:r>
            <a:r>
              <a:rPr lang="it-IT" sz="1400" i="1" dirty="0">
                <a:effectLst/>
              </a:rPr>
              <a:t> </a:t>
            </a:r>
            <a:r>
              <a:rPr lang="it-IT" sz="1400" i="1" dirty="0" err="1">
                <a:effectLst/>
              </a:rPr>
              <a:t>bariatric</a:t>
            </a:r>
            <a:r>
              <a:rPr lang="it-IT" sz="1400" i="1" dirty="0">
                <a:effectLst/>
              </a:rPr>
              <a:t> surgery </a:t>
            </a:r>
            <a:r>
              <a:rPr lang="it-IT" sz="1400" i="1" dirty="0" err="1">
                <a:effectLst/>
              </a:rPr>
              <a:t>outcomes</a:t>
            </a:r>
            <a:r>
              <a:rPr lang="it-IT" sz="1400" i="1" dirty="0">
                <a:effectLst/>
              </a:rPr>
              <a:t> over </a:t>
            </a:r>
            <a:r>
              <a:rPr lang="it-IT" sz="1400" i="1" dirty="0" err="1">
                <a:effectLst/>
              </a:rPr>
              <a:t>two</a:t>
            </a:r>
            <a:r>
              <a:rPr lang="it-IT" sz="1400" i="1" dirty="0">
                <a:effectLst/>
              </a:rPr>
              <a:t>-time </a:t>
            </a:r>
            <a:r>
              <a:rPr lang="it-IT" sz="1400" i="1" dirty="0" err="1">
                <a:effectLst/>
              </a:rPr>
              <a:t>intervals</a:t>
            </a:r>
            <a:r>
              <a:rPr lang="it-IT" sz="1400" i="1" dirty="0">
                <a:effectLst/>
              </a:rPr>
              <a:t> </a:t>
            </a:r>
            <a:r>
              <a:rPr lang="it-IT" sz="1400" i="1" dirty="0" err="1">
                <a:effectLst/>
              </a:rPr>
              <a:t>utilizing</a:t>
            </a:r>
            <a:r>
              <a:rPr lang="it-IT" sz="1400" i="1" dirty="0">
                <a:effectLst/>
              </a:rPr>
              <a:t> the MBSAQIP database</a:t>
            </a:r>
          </a:p>
          <a:p>
            <a:pPr algn="ctr"/>
            <a:r>
              <a:rPr lang="it-IT" sz="1400" i="1" dirty="0" err="1"/>
              <a:t>Surg</a:t>
            </a:r>
            <a:r>
              <a:rPr lang="it-IT" sz="1400" i="1" dirty="0"/>
              <a:t> End 2023</a:t>
            </a: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07ECB3B0-32FA-3DC9-433D-F5DD18DF47B7}"/>
              </a:ext>
            </a:extLst>
          </p:cNvPr>
          <p:cNvSpPr/>
          <p:nvPr/>
        </p:nvSpPr>
        <p:spPr>
          <a:xfrm>
            <a:off x="433129" y="980758"/>
            <a:ext cx="49545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Maggiore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è</a:t>
            </a:r>
            <a:r>
              <a:rPr lang="fr-FR" sz="2000" b="0" strike="noStrike" spc="-1" dirty="0">
                <a:solidFill>
                  <a:srgbClr val="000000"/>
                </a:solidFill>
                <a:latin typeface="+mj-lt"/>
                <a:ea typeface="MS PGothic"/>
              </a:rPr>
              <a:t> la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+mj-lt"/>
                <a:ea typeface="MS PGothic"/>
              </a:rPr>
              <a:t>diffusione</a:t>
            </a:r>
            <a:endParaRPr lang="fr-FR" sz="2000" b="0" strike="noStrike" spc="-1" dirty="0">
              <a:solidFill>
                <a:srgbClr val="000000"/>
              </a:solidFill>
              <a:latin typeface="+mj-lt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Maggiori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MS PGothic"/>
              </a:rPr>
              <a:t> sono i </a:t>
            </a:r>
            <a:r>
              <a:rPr lang="fr-FR" sz="2000" spc="-1" dirty="0" err="1">
                <a:solidFill>
                  <a:srgbClr val="000000"/>
                </a:solidFill>
                <a:latin typeface="+mj-lt"/>
                <a:ea typeface="MS PGothic"/>
              </a:rPr>
              <a:t>vantaggi</a:t>
            </a:r>
            <a:endParaRPr lang="it-IT" sz="2800" b="0" strike="noStrike" spc="-1" dirty="0"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6EBD65-ACE2-EE47-953F-7D79BC926A20}"/>
              </a:ext>
            </a:extLst>
          </p:cNvPr>
          <p:cNvSpPr txBox="1"/>
          <p:nvPr/>
        </p:nvSpPr>
        <p:spPr>
          <a:xfrm>
            <a:off x="6152835" y="769717"/>
            <a:ext cx="59294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Robotic SG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13,526 </a:t>
            </a:r>
            <a:r>
              <a:rPr lang="it-IT" dirty="0" err="1">
                <a:solidFill>
                  <a:schemeClr val="bg1"/>
                </a:solidFill>
              </a:rPr>
              <a:t>early</a:t>
            </a:r>
            <a:r>
              <a:rPr lang="it-IT" dirty="0">
                <a:solidFill>
                  <a:schemeClr val="bg1"/>
                </a:solidFill>
              </a:rPr>
              <a:t> time frame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35,916 late time frame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Late time frame: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complicanze polmonari (0.1% vs 0.3%,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reospedalizzazioni</a:t>
            </a:r>
            <a:r>
              <a:rPr lang="it-IT" sz="1400" dirty="0">
                <a:solidFill>
                  <a:schemeClr val="bg1"/>
                </a:solidFill>
              </a:rPr>
              <a:t> (2.5% vs 3.6%,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0.001), </a:t>
            </a:r>
            <a:r>
              <a:rPr lang="it-IT" sz="1400" dirty="0" err="1">
                <a:solidFill>
                  <a:schemeClr val="bg1"/>
                </a:solidFill>
              </a:rPr>
              <a:t>reinterventi</a:t>
            </a:r>
            <a:r>
              <a:rPr lang="it-IT" sz="1400" dirty="0">
                <a:solidFill>
                  <a:schemeClr val="bg1"/>
                </a:solidFill>
              </a:rPr>
              <a:t> (0.7% vs 1.0%,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0.024)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ospedalizzazione (1.36 days vs 1.76 days,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operative time (92.47 min vs 102.76 min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0.001), </a:t>
            </a:r>
            <a:r>
              <a:rPr lang="it-IT" sz="1400" dirty="0" err="1">
                <a:solidFill>
                  <a:schemeClr val="bg1"/>
                </a:solidFill>
              </a:rPr>
              <a:t>staple</a:t>
            </a:r>
            <a:r>
              <a:rPr lang="it-IT" sz="1400" dirty="0">
                <a:solidFill>
                  <a:schemeClr val="bg1"/>
                </a:solidFill>
              </a:rPr>
              <a:t> line leaks (0.2% vs 0.4%,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0.001) </a:t>
            </a:r>
          </a:p>
          <a:p>
            <a:pPr algn="ctr"/>
            <a:r>
              <a:rPr lang="it-IT" sz="1400" dirty="0" err="1">
                <a:solidFill>
                  <a:schemeClr val="bg1"/>
                </a:solidFill>
              </a:rPr>
              <a:t>strictures</a:t>
            </a:r>
            <a:r>
              <a:rPr lang="it-IT" sz="1400" dirty="0">
                <a:solidFill>
                  <a:schemeClr val="bg1"/>
                </a:solidFill>
              </a:rPr>
              <a:t> (0.0% vs 0.2%,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20717A-8A43-675E-7AA8-880A3C2D5962}"/>
              </a:ext>
            </a:extLst>
          </p:cNvPr>
          <p:cNvSpPr txBox="1"/>
          <p:nvPr/>
        </p:nvSpPr>
        <p:spPr>
          <a:xfrm>
            <a:off x="259407" y="3975864"/>
            <a:ext cx="56762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Early</a:t>
            </a:r>
            <a:r>
              <a:rPr lang="it-IT" dirty="0"/>
              <a:t> time frame (2015-2016) </a:t>
            </a:r>
          </a:p>
          <a:p>
            <a:pPr algn="ctr"/>
            <a:r>
              <a:rPr lang="it-IT" dirty="0"/>
              <a:t>versus </a:t>
            </a:r>
          </a:p>
          <a:p>
            <a:pPr algn="ctr"/>
            <a:r>
              <a:rPr lang="it-IT" dirty="0"/>
              <a:t>Late time frame (2019-2020)</a:t>
            </a:r>
            <a:endParaRPr lang="it-IT" sz="1400" dirty="0"/>
          </a:p>
          <a:p>
            <a:pPr algn="ctr"/>
            <a:r>
              <a:rPr lang="en-US" sz="14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Propensity Score Matching Analysis (26 </a:t>
            </a:r>
            <a:r>
              <a:rPr lang="en-US" sz="1400" dirty="0" err="1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caratteristiche</a:t>
            </a:r>
            <a:r>
              <a:rPr lang="en-US" sz="14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preoperatorie</a:t>
            </a:r>
            <a:r>
              <a:rPr lang="en-US" sz="140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)</a:t>
            </a:r>
            <a:endParaRPr lang="it-IT" sz="1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AA84DC-B658-478B-439C-AD53572686E8}"/>
              </a:ext>
            </a:extLst>
          </p:cNvPr>
          <p:cNvSpPr txBox="1"/>
          <p:nvPr/>
        </p:nvSpPr>
        <p:spPr>
          <a:xfrm>
            <a:off x="6152835" y="4124091"/>
            <a:ext cx="59294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Robotic RYGB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6,514 </a:t>
            </a:r>
            <a:r>
              <a:rPr lang="it-IT" dirty="0" err="1">
                <a:solidFill>
                  <a:schemeClr val="bg1"/>
                </a:solidFill>
              </a:rPr>
              <a:t>early</a:t>
            </a:r>
            <a:r>
              <a:rPr lang="it-IT" dirty="0">
                <a:solidFill>
                  <a:schemeClr val="bg1"/>
                </a:solidFill>
              </a:rPr>
              <a:t> time frame 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15,419 late time frame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 Late time frame: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complicanze polmonari (0.1% vs 0.3%,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0.012)  </a:t>
            </a:r>
          </a:p>
          <a:p>
            <a:pPr algn="ctr"/>
            <a:r>
              <a:rPr lang="it-IT" sz="1400" dirty="0" err="1">
                <a:solidFill>
                  <a:schemeClr val="bg1"/>
                </a:solidFill>
              </a:rPr>
              <a:t>reospedalizzazioni</a:t>
            </a:r>
            <a:r>
              <a:rPr lang="it-IT" sz="1400" dirty="0">
                <a:solidFill>
                  <a:schemeClr val="bg1"/>
                </a:solidFill>
              </a:rPr>
              <a:t> (6.3% vs 7.2%,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0.050)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 ospedalizzazione (1.69 days vs 2.13 days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0.001) </a:t>
            </a:r>
          </a:p>
          <a:p>
            <a:pPr algn="ctr"/>
            <a:r>
              <a:rPr lang="it-IT" sz="1400" u="sng" dirty="0">
                <a:solidFill>
                  <a:schemeClr val="bg1"/>
                </a:solidFill>
              </a:rPr>
              <a:t>sanguinamento</a:t>
            </a:r>
            <a:r>
              <a:rPr lang="it-IT" sz="1400" dirty="0">
                <a:solidFill>
                  <a:schemeClr val="bg1"/>
                </a:solidFill>
              </a:rPr>
              <a:t> (0.4% vs 0.7%,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= 0.001 )</a:t>
            </a:r>
          </a:p>
          <a:p>
            <a:pPr algn="ctr"/>
            <a:r>
              <a:rPr lang="it-IT" sz="1400" u="sng" dirty="0" err="1">
                <a:solidFill>
                  <a:schemeClr val="bg1"/>
                </a:solidFill>
              </a:rPr>
              <a:t>strictures</a:t>
            </a:r>
            <a:r>
              <a:rPr lang="it-IT" sz="1400" dirty="0">
                <a:solidFill>
                  <a:schemeClr val="bg1"/>
                </a:solidFill>
              </a:rPr>
              <a:t> (0.4% vs 0.8%, </a:t>
            </a:r>
            <a:r>
              <a:rPr lang="it-IT" sz="1400" dirty="0" err="1">
                <a:solidFill>
                  <a:schemeClr val="bg1"/>
                </a:solidFill>
              </a:rPr>
              <a:t>p</a:t>
            </a:r>
            <a:r>
              <a:rPr lang="it-IT" sz="1400" dirty="0">
                <a:solidFill>
                  <a:schemeClr val="bg1"/>
                </a:solidFill>
              </a:rPr>
              <a:t> &lt; 0.001 ) </a:t>
            </a:r>
          </a:p>
          <a:p>
            <a:pPr algn="ctr"/>
            <a:r>
              <a:rPr lang="en-US" sz="14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anastomotic ulcer </a:t>
            </a:r>
            <a:r>
              <a:rPr lang="en-US" sz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(0.2% vs 0.4%, p = 0.013).</a:t>
            </a:r>
            <a:endParaRPr lang="it-IT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007DED-F88F-030D-B6D5-FF6CD2FDE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28" y="6471118"/>
            <a:ext cx="582645" cy="3038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FAE3A6-64DD-7664-4CA4-5D4DF2EB772F}"/>
              </a:ext>
            </a:extLst>
          </p:cNvPr>
          <p:cNvSpPr txBox="1"/>
          <p:nvPr/>
        </p:nvSpPr>
        <p:spPr>
          <a:xfrm>
            <a:off x="214816" y="6471118"/>
            <a:ext cx="23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Fonte: </a:t>
            </a:r>
            <a:r>
              <a:rPr lang="it-IT" sz="1400" dirty="0">
                <a:effectLst/>
                <a:ea typeface="Times New Roman" panose="02020603050405020304" pitchFamily="18" charset="0"/>
              </a:rPr>
              <a:t>MBSAQIP database</a:t>
            </a:r>
            <a:endParaRPr lang="it-IT" sz="1400" dirty="0"/>
          </a:p>
        </p:txBody>
      </p:sp>
      <p:pic>
        <p:nvPicPr>
          <p:cNvPr id="2" name="Immagine 1" descr="Immagine che contiene clipart, disegno, simbolo, design&#10;&#10;Descrizione generata automaticamente">
            <a:extLst>
              <a:ext uri="{FF2B5EF4-FFF2-40B4-BE49-F238E27FC236}">
                <a16:creationId xmlns:a16="http://schemas.microsoft.com/office/drawing/2014/main" id="{FD42E331-352E-1D7D-814F-899EA04FF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22" y="100742"/>
            <a:ext cx="481560" cy="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7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53817</TotalTime>
  <Words>1683</Words>
  <Application>Microsoft Macintosh PowerPoint</Application>
  <PresentationFormat>Widescreen</PresentationFormat>
  <Paragraphs>312</Paragraphs>
  <Slides>29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</vt:lpstr>
      <vt:lpstr>Merriweather Sans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Maria Laura Mossa</dc:creator>
  <dc:description/>
  <cp:lastModifiedBy>Giovanni Fantola</cp:lastModifiedBy>
  <cp:revision>1079</cp:revision>
  <cp:lastPrinted>2021-06-14T07:38:28Z</cp:lastPrinted>
  <dcterms:created xsi:type="dcterms:W3CDTF">2020-04-28T10:04:58Z</dcterms:created>
  <dcterms:modified xsi:type="dcterms:W3CDTF">2024-05-06T14:38:13Z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